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2" r:id="rId1"/>
  </p:sldMasterIdLst>
  <p:sldIdLst>
    <p:sldId id="256" r:id="rId2"/>
    <p:sldId id="258" r:id="rId3"/>
  </p:sldIdLst>
  <p:sldSz cx="5327650" cy="7559675"/>
  <p:notesSz cx="6858000" cy="9144000"/>
  <p:embeddedFontLst>
    <p:embeddedFont>
      <p:font typeface="RussianRail G Pro" pitchFamily="50" charset="-52"/>
      <p:regular r:id="rId4"/>
      <p:bold r:id="rId5"/>
    </p:embeddedFont>
    <p:embeddedFont>
      <p:font typeface="FSRAILWAY Book" pitchFamily="34" charset="0"/>
      <p:regular r:id="rId6"/>
    </p:embeddedFont>
    <p:embeddedFont>
      <p:font typeface="Verdana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DC9"/>
    <a:srgbClr val="69C0AC"/>
    <a:srgbClr val="39579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85"/>
    <p:restoredTop sz="94656"/>
  </p:normalViewPr>
  <p:slideViewPr>
    <p:cSldViewPr snapToGrid="0" snapToObjects="1">
      <p:cViewPr>
        <p:scale>
          <a:sx n="125" d="100"/>
          <a:sy n="125" d="100"/>
        </p:scale>
        <p:origin x="-3270" y="642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nok_ZatsepinEA@kbsh.rzd.ru" TargetMode="Externa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03E715DE-8FF8-824B-9EE5-39C3E6328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00300" y="1791210"/>
            <a:ext cx="2834640" cy="42728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2B44180-9D68-0440-8435-A4AFA3CCDA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9150" y="1034374"/>
            <a:ext cx="4495689" cy="5525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EB45D80-8F6A-9843-A6ED-A34D8D5B3B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0833" t="24848" r="17564" b="19254"/>
          <a:stretch/>
        </p:blipFill>
        <p:spPr>
          <a:xfrm>
            <a:off x="2987041" y="4745118"/>
            <a:ext cx="2584450" cy="28145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BB9E78A-7231-F94A-A629-2933881DD5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2406" y="3344308"/>
            <a:ext cx="1610111" cy="15807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8B9187A-EB8A-B541-BA23-82B3D774B40D}"/>
              </a:ext>
            </a:extLst>
          </p:cNvPr>
          <p:cNvSpPr txBox="1"/>
          <p:nvPr userDrawn="1"/>
        </p:nvSpPr>
        <p:spPr>
          <a:xfrm>
            <a:off x="247339" y="215970"/>
            <a:ext cx="4879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spc="150" dirty="0">
                <a:solidFill>
                  <a:srgbClr val="69C0AC"/>
                </a:solidFill>
                <a:latin typeface="RussianRail G Pro" panose="02000503040000020004" pitchFamily="2" charset="0"/>
              </a:rPr>
              <a:t>БЕСПЛАТНОЕ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BBBF28C-11B1-4549-AED8-9DF6AC65563E}"/>
              </a:ext>
            </a:extLst>
          </p:cNvPr>
          <p:cNvSpPr txBox="1"/>
          <p:nvPr userDrawn="1"/>
        </p:nvSpPr>
        <p:spPr>
          <a:xfrm>
            <a:off x="298477" y="1791210"/>
            <a:ext cx="22210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spc="110" dirty="0">
                <a:solidFill>
                  <a:srgbClr val="69C0AC"/>
                </a:solidFill>
                <a:latin typeface="RussianRail G Pro" panose="02000503040000020004" pitchFamily="2" charset="0"/>
              </a:rPr>
              <a:t>ОТ РЖД</a:t>
            </a:r>
            <a:br>
              <a:rPr lang="ru-RU" sz="2100" spc="110" dirty="0">
                <a:solidFill>
                  <a:srgbClr val="69C0AC"/>
                </a:solidFill>
                <a:latin typeface="RussianRail G Pro" panose="02000503040000020004" pitchFamily="2" charset="0"/>
              </a:rPr>
            </a:br>
            <a:r>
              <a:rPr lang="ru-RU" sz="2100" spc="110" dirty="0">
                <a:solidFill>
                  <a:schemeClr val="tx1"/>
                </a:solidFill>
                <a:latin typeface="RussianRail G Pro" panose="02000503040000020004" pitchFamily="2" charset="0"/>
              </a:rPr>
              <a:t>ПО ЦЕЛЕВОЙ</a:t>
            </a:r>
            <a:br>
              <a:rPr lang="ru-RU" sz="2100" spc="110" dirty="0">
                <a:solidFill>
                  <a:schemeClr val="tx1"/>
                </a:solidFill>
                <a:latin typeface="RussianRail G Pro" panose="02000503040000020004" pitchFamily="2" charset="0"/>
              </a:rPr>
            </a:br>
            <a:r>
              <a:rPr lang="ru-RU" sz="2100" spc="110" dirty="0">
                <a:solidFill>
                  <a:schemeClr val="tx1"/>
                </a:solidFill>
                <a:latin typeface="RussianRail G Pro" panose="02000503040000020004" pitchFamily="2" charset="0"/>
              </a:rPr>
              <a:t>ПРОГРАММЕ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EC30766-1B7F-7345-B881-9D5CE20442A6}"/>
              </a:ext>
            </a:extLst>
          </p:cNvPr>
          <p:cNvSpPr txBox="1"/>
          <p:nvPr userDrawn="1"/>
        </p:nvSpPr>
        <p:spPr>
          <a:xfrm>
            <a:off x="307995" y="2787028"/>
            <a:ext cx="3114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pc="100" baseline="0" dirty="0">
                <a:solidFill>
                  <a:srgbClr val="69C0AC"/>
                </a:solidFill>
                <a:latin typeface="FSRAILWAY Book" panose="020B0503040504020204" pitchFamily="34" charset="0"/>
              </a:rPr>
              <a:t>выпускникам</a:t>
            </a:r>
            <a:br>
              <a:rPr lang="ru-RU" sz="1600" spc="100" baseline="0" dirty="0">
                <a:solidFill>
                  <a:srgbClr val="69C0AC"/>
                </a:solidFill>
                <a:latin typeface="FSRAILWAY Book" panose="020B0503040504020204" pitchFamily="34" charset="0"/>
              </a:rPr>
            </a:br>
            <a:r>
              <a:rPr lang="ru-RU" sz="1600" spc="100" baseline="0" dirty="0" smtClean="0">
                <a:solidFill>
                  <a:srgbClr val="69C0AC"/>
                </a:solidFill>
                <a:latin typeface="FSRAILWAY Book" panose="020B0503040504020204" pitchFamily="34" charset="0"/>
              </a:rPr>
              <a:t>9-х 11-х классов</a:t>
            </a:r>
            <a:endParaRPr lang="ru-RU" sz="1600" spc="100" baseline="0" dirty="0">
              <a:solidFill>
                <a:srgbClr val="69C0AC"/>
              </a:solidFill>
              <a:latin typeface="FSRAILWAY Book" panose="020B0503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35EE59A-5EC4-3544-8D51-ED42298556EF}"/>
              </a:ext>
            </a:extLst>
          </p:cNvPr>
          <p:cNvSpPr txBox="1"/>
          <p:nvPr userDrawn="1"/>
        </p:nvSpPr>
        <p:spPr>
          <a:xfrm>
            <a:off x="320696" y="3881329"/>
            <a:ext cx="972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750"/>
              </a:lnSpc>
            </a:pPr>
            <a:r>
              <a:rPr lang="ru-RU" sz="800" dirty="0">
                <a:solidFill>
                  <a:schemeClr val="tx1"/>
                </a:solidFill>
                <a:latin typeface="FSRAILWAY Book" panose="020B0503040504020204" pitchFamily="34" charset="0"/>
              </a:rPr>
              <a:t>поступление</a:t>
            </a:r>
            <a:br>
              <a:rPr lang="ru-RU" sz="800" dirty="0">
                <a:solidFill>
                  <a:schemeClr val="tx1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chemeClr val="tx1"/>
                </a:solidFill>
                <a:latin typeface="FSRAILWAY Book" panose="020B0503040504020204" pitchFamily="34" charset="0"/>
              </a:rPr>
              <a:t>по отдельному конкурсу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EEA7458-EAB7-B24C-8787-E54D1903FE46}"/>
              </a:ext>
            </a:extLst>
          </p:cNvPr>
          <p:cNvSpPr txBox="1"/>
          <p:nvPr userDrawn="1"/>
        </p:nvSpPr>
        <p:spPr>
          <a:xfrm>
            <a:off x="1447417" y="3874703"/>
            <a:ext cx="1072094" cy="299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ts val="750"/>
              </a:lnSpc>
            </a:pPr>
            <a:r>
              <a:rPr lang="ru-RU" sz="800" kern="1200" dirty="0">
                <a:solidFill>
                  <a:schemeClr val="tx1"/>
                </a:solidFill>
                <a:latin typeface="FSRAILWAY Book" panose="020B0503040504020204" pitchFamily="34" charset="0"/>
                <a:ea typeface="+mn-ea"/>
                <a:cs typeface="+mn-cs"/>
              </a:rPr>
              <a:t>гарантированное трудоустройство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69A8E41-E037-5649-8121-46441CD682A9}"/>
              </a:ext>
            </a:extLst>
          </p:cNvPr>
          <p:cNvSpPr txBox="1"/>
          <p:nvPr userDrawn="1"/>
        </p:nvSpPr>
        <p:spPr>
          <a:xfrm>
            <a:off x="327731" y="4971509"/>
            <a:ext cx="1006443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ts val="750"/>
              </a:lnSpc>
            </a:pPr>
            <a:r>
              <a:rPr lang="ru-RU" sz="800" kern="1200" dirty="0">
                <a:solidFill>
                  <a:schemeClr val="tx1"/>
                </a:solidFill>
                <a:latin typeface="FSRAILWAY Book" panose="020B0503040504020204" pitchFamily="34" charset="0"/>
                <a:ea typeface="+mn-ea"/>
                <a:cs typeface="+mn-cs"/>
              </a:rPr>
              <a:t>оплачиваемая практика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AB83389-B40D-6F49-AD1F-D11487D47EFD}"/>
              </a:ext>
            </a:extLst>
          </p:cNvPr>
          <p:cNvSpPr txBox="1"/>
          <p:nvPr userDrawn="1"/>
        </p:nvSpPr>
        <p:spPr>
          <a:xfrm>
            <a:off x="1447417" y="4956026"/>
            <a:ext cx="1072094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ts val="750"/>
              </a:lnSpc>
            </a:pPr>
            <a:r>
              <a:rPr lang="ru-RU" sz="800" kern="1200" dirty="0">
                <a:solidFill>
                  <a:schemeClr val="tx1"/>
                </a:solidFill>
                <a:latin typeface="FSRAILWAY Book" panose="020B0503040504020204" pitchFamily="34" charset="0"/>
                <a:ea typeface="+mn-ea"/>
                <a:cs typeface="+mn-cs"/>
              </a:rPr>
              <a:t>стипендии</a:t>
            </a:r>
            <a:br>
              <a:rPr lang="ru-RU" sz="800" kern="1200" dirty="0">
                <a:solidFill>
                  <a:schemeClr val="tx1"/>
                </a:solidFill>
                <a:latin typeface="FSRAILWAY Book" panose="020B0503040504020204" pitchFamily="34" charset="0"/>
                <a:ea typeface="+mn-ea"/>
                <a:cs typeface="+mn-cs"/>
              </a:rPr>
            </a:br>
            <a:r>
              <a:rPr lang="ru-RU" sz="800" kern="1200" dirty="0">
                <a:solidFill>
                  <a:schemeClr val="tx1"/>
                </a:solidFill>
                <a:latin typeface="FSRAILWAY Book" panose="020B0503040504020204" pitchFamily="34" charset="0"/>
                <a:ea typeface="+mn-ea"/>
                <a:cs typeface="+mn-cs"/>
              </a:rPr>
              <a:t>от компании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E7D4CBC-0DE1-564E-8BCF-861D78068936}"/>
              </a:ext>
            </a:extLst>
          </p:cNvPr>
          <p:cNvSpPr txBox="1"/>
          <p:nvPr userDrawn="1"/>
        </p:nvSpPr>
        <p:spPr>
          <a:xfrm>
            <a:off x="2327821" y="1791057"/>
            <a:ext cx="3105239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00" b="0" kern="1200" spc="11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Приволжский</a:t>
            </a:r>
            <a:r>
              <a:rPr lang="ru-RU" sz="1100" b="0" kern="1200" spc="110" baseline="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 государственный университет путей сообщения</a:t>
            </a:r>
          </a:p>
          <a:p>
            <a:pPr algn="l"/>
            <a:r>
              <a:rPr lang="ru-RU" sz="1100" b="0" kern="1200" spc="110" baseline="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Самарский колледж железнодорожного транспорта </a:t>
            </a:r>
            <a:br>
              <a:rPr lang="ru-RU" sz="1100" b="0" kern="1200" spc="110" baseline="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</a:br>
            <a:r>
              <a:rPr lang="ru-RU" sz="1100" b="0" kern="1200" spc="11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Уфимский техникум</a:t>
            </a:r>
          </a:p>
          <a:p>
            <a:pPr algn="l"/>
            <a:r>
              <a:rPr lang="ru-RU" sz="1100" b="0" kern="1200" spc="11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железнодорожного транспорта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0" kern="1200" spc="110" baseline="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Пензенский техникум железнодорожного транспорта</a:t>
            </a:r>
            <a:endParaRPr lang="ru-RU" sz="1100" b="0" kern="1200" spc="110" dirty="0" smtClean="0">
              <a:solidFill>
                <a:schemeClr val="bg1"/>
              </a:solidFill>
              <a:latin typeface="RussianRail G Pro" panose="02000503040000020004" pitchFamily="2" charset="0"/>
              <a:ea typeface="+mn-ea"/>
              <a:cs typeface="+mn-cs"/>
            </a:endParaRPr>
          </a:p>
          <a:p>
            <a:pPr algn="l"/>
            <a:r>
              <a:rPr lang="ru-RU" sz="1100" b="0" kern="1200" spc="11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Ульяновский техникум</a:t>
            </a:r>
            <a:r>
              <a:rPr lang="ru-RU" sz="1100" b="0" kern="1200" spc="110" baseline="0" dirty="0" smtClean="0">
                <a:solidFill>
                  <a:schemeClr val="bg1"/>
                </a:solidFill>
                <a:latin typeface="RussianRail G Pro" panose="02000503040000020004" pitchFamily="2" charset="0"/>
                <a:ea typeface="+mn-ea"/>
                <a:cs typeface="+mn-cs"/>
              </a:rPr>
              <a:t> железнодорожного транспорта</a:t>
            </a:r>
          </a:p>
          <a:p>
            <a:pPr lvl="0">
              <a:buClr>
                <a:srgbClr val="B2FF0A"/>
              </a:buClr>
              <a:defRPr/>
            </a:pPr>
            <a:endParaRPr lang="ru-RU" sz="900" spc="200" dirty="0" smtClean="0">
              <a:ln cap="sq">
                <a:noFill/>
                <a:miter lim="800000"/>
              </a:ln>
              <a:solidFill>
                <a:srgbClr val="92D050"/>
              </a:solidFill>
              <a:latin typeface="RussianRail G Pro" panose="02000503040000020004" pitchFamily="2" charset="0"/>
            </a:endParaRPr>
          </a:p>
          <a:p>
            <a:pPr lvl="0">
              <a:buClr>
                <a:srgbClr val="B2FF0A"/>
              </a:buClr>
              <a:defRPr/>
            </a:pP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Образовательные программы:</a:t>
            </a:r>
          </a:p>
          <a:p>
            <a:pPr lvl="0">
              <a:buClr>
                <a:srgbClr val="B2FF0A"/>
              </a:buClr>
              <a:buFontTx/>
              <a:buChar char="-"/>
              <a:defRPr/>
            </a:pP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Техническая эксплуатация подвижного</a:t>
            </a:r>
            <a:r>
              <a:rPr lang="ru-RU" sz="900" spc="200" baseline="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 состава </a:t>
            </a: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железных дорог;</a:t>
            </a:r>
          </a:p>
          <a:p>
            <a:pPr lvl="0">
              <a:buClr>
                <a:srgbClr val="B2FF0A"/>
              </a:buClr>
              <a:buFontTx/>
              <a:buChar char="-"/>
              <a:defRPr/>
            </a:pP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Электроснабжение;</a:t>
            </a:r>
          </a:p>
          <a:p>
            <a:pPr lvl="0">
              <a:buClr>
                <a:srgbClr val="B2FF0A"/>
              </a:buClr>
              <a:buFontTx/>
              <a:buChar char="-"/>
              <a:defRPr/>
            </a:pP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Строительство железных дорог, путь и путевое хозяйство;</a:t>
            </a:r>
          </a:p>
          <a:p>
            <a:pPr lvl="0">
              <a:buClr>
                <a:srgbClr val="B2FF0A"/>
              </a:buClr>
              <a:buFontTx/>
              <a:buChar char="-"/>
              <a:defRPr/>
            </a:pP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Автоматика и телемеханика;</a:t>
            </a:r>
          </a:p>
          <a:p>
            <a:pPr lvl="0">
              <a:buClr>
                <a:srgbClr val="B2FF0A"/>
              </a:buClr>
              <a:buFontTx/>
              <a:buChar char="-"/>
              <a:defRPr/>
            </a:pPr>
            <a:r>
              <a:rPr lang="ru-RU" sz="900" spc="200" dirty="0" smtClean="0">
                <a:ln cap="sq">
                  <a:noFill/>
                  <a:miter lim="800000"/>
                </a:ln>
                <a:solidFill>
                  <a:srgbClr val="92D050"/>
                </a:solidFill>
                <a:latin typeface="RussianRail G Pro" panose="02000503040000020004" pitchFamily="2" charset="0"/>
              </a:rPr>
              <a:t>Организация перевозок и управления на железнодорожном транспорте</a:t>
            </a:r>
          </a:p>
          <a:p>
            <a:pPr algn="l"/>
            <a:endParaRPr lang="ru-RU" sz="900" kern="1200" spc="110" dirty="0">
              <a:solidFill>
                <a:schemeClr val="bg1"/>
              </a:solidFill>
              <a:latin typeface="RussianRail G Pro" panose="02000503040000020004" pitchFamily="2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AC14592-098B-7646-A6E6-3E8032F88402}"/>
              </a:ext>
            </a:extLst>
          </p:cNvPr>
          <p:cNvSpPr txBox="1"/>
          <p:nvPr userDrawn="1"/>
        </p:nvSpPr>
        <p:spPr>
          <a:xfrm>
            <a:off x="0" y="5177343"/>
            <a:ext cx="2519511" cy="1765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43">
              <a:lnSpc>
                <a:spcPts val="1000"/>
              </a:lnSpc>
            </a:pPr>
            <a:r>
              <a:rPr lang="ru-RU" sz="1000" b="1" spc="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Заключение целевого договора</a:t>
            </a:r>
            <a:r>
              <a:rPr lang="ru-RU" sz="1000" b="1" spc="100" baseline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для получения СПО и ВО дает преимущества при поступлении, подробнее узнавайте в службе управления персоналом:</a:t>
            </a:r>
            <a:endParaRPr lang="ru-RU" sz="1000" b="1" spc="1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914243">
              <a:lnSpc>
                <a:spcPct val="90000"/>
              </a:lnSpc>
            </a:pPr>
            <a:r>
              <a:rPr lang="ru-RU" sz="10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Сот. 8(927)762-76-91</a:t>
            </a:r>
          </a:p>
          <a:p>
            <a:pPr defTabSz="914243">
              <a:lnSpc>
                <a:spcPct val="90000"/>
              </a:lnSpc>
            </a:pPr>
            <a:r>
              <a:rPr lang="ru-RU" sz="10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8</a:t>
            </a:r>
            <a:r>
              <a:rPr lang="ru-RU" sz="1000" baseline="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(927)260-47-91</a:t>
            </a:r>
            <a:endParaRPr lang="ru-RU" sz="1000" dirty="0" smtClean="0">
              <a:solidFill>
                <a:srgbClr val="3C3C3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914243">
              <a:lnSpc>
                <a:spcPct val="90000"/>
              </a:lnSpc>
            </a:pPr>
            <a:r>
              <a:rPr lang="ru-RU" sz="10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Раб. 8(846)303-83-14</a:t>
            </a:r>
          </a:p>
          <a:p>
            <a:pPr defTabSz="914243">
              <a:lnSpc>
                <a:spcPct val="90000"/>
              </a:lnSpc>
            </a:pPr>
            <a:r>
              <a:rPr lang="ru-RU" sz="10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8(846)303-21-86</a:t>
            </a:r>
          </a:p>
          <a:p>
            <a:pPr defTabSz="914243">
              <a:lnSpc>
                <a:spcPct val="90000"/>
              </a:lnSpc>
            </a:pPr>
            <a:r>
              <a:rPr lang="en-US" sz="8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nok_SinitsinaMA@kbsh.rzd.ru</a:t>
            </a:r>
            <a:endParaRPr lang="ru-RU" sz="800" dirty="0" smtClean="0">
              <a:solidFill>
                <a:srgbClr val="3C3C3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defTabSz="914243">
              <a:lnSpc>
                <a:spcPct val="90000"/>
              </a:lnSpc>
            </a:pPr>
            <a:r>
              <a:rPr lang="en-US" sz="8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nok_KishkinaSV@kbsh.rzd</a:t>
            </a:r>
            <a:r>
              <a:rPr lang="ru-RU" sz="800" dirty="0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800" dirty="0" err="1" smtClean="0">
                <a:solidFill>
                  <a:srgbClr val="3C3C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</a:t>
            </a:r>
            <a:endParaRPr lang="ru-RU" sz="800" dirty="0">
              <a:solidFill>
                <a:srgbClr val="3C3C3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5422BE5-32B9-A241-A177-8E2164A10FFC}"/>
              </a:ext>
            </a:extLst>
          </p:cNvPr>
          <p:cNvSpPr txBox="1"/>
          <p:nvPr userDrawn="1"/>
        </p:nvSpPr>
        <p:spPr>
          <a:xfrm>
            <a:off x="2400300" y="5253543"/>
            <a:ext cx="152400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650"/>
              </a:lnSpc>
            </a:pPr>
            <a: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  <a:t>ОАО «РЖД» сотрудничает</a:t>
            </a:r>
            <a:b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  <a:t>с 9 транспортными вузами</a:t>
            </a:r>
            <a:b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  <a:t>и 184 колледжами и техникумами,</a:t>
            </a:r>
            <a:b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  <a:t>имеющими лицензию</a:t>
            </a:r>
            <a:b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  <a:t>на осуществление</a:t>
            </a:r>
            <a:b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rgbClr val="959DC9"/>
                </a:solidFill>
                <a:latin typeface="FSRAILWAY Book" panose="020B0503040504020204" pitchFamily="34" charset="0"/>
              </a:rPr>
              <a:t>образовательной деятельности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D6D2343B-739B-E541-A82F-20A6336D7B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7434" y="7130764"/>
            <a:ext cx="1510426" cy="32860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1827773" y="6318368"/>
            <a:ext cx="1785134" cy="812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5625761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64E7149-441F-1046-932F-B43BA7CA80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140"/>
          <a:stretch/>
        </p:blipFill>
        <p:spPr>
          <a:xfrm>
            <a:off x="0" y="0"/>
            <a:ext cx="5327650" cy="75596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3F4990E-3F4B-1C49-8B42-7E26CB25F7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813257"/>
            <a:ext cx="5327650" cy="47464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ED525E2-7E9A-C843-80AE-ED7B4B6B2EB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3198" y="5553899"/>
            <a:ext cx="730268" cy="7302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16669DD-04C3-964D-B658-6CA5B87A547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08254" y="6921515"/>
            <a:ext cx="215212" cy="2152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5C0789C-05E5-C24B-9DD2-77F268033DB2}"/>
              </a:ext>
            </a:extLst>
          </p:cNvPr>
          <p:cNvSpPr txBox="1"/>
          <p:nvPr userDrawn="1"/>
        </p:nvSpPr>
        <p:spPr>
          <a:xfrm>
            <a:off x="330627" y="321589"/>
            <a:ext cx="4121461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ru-RU" sz="4800" spc="150" dirty="0">
                <a:solidFill>
                  <a:srgbClr val="39579C"/>
                </a:solidFill>
                <a:latin typeface="RussianRail G Pro" panose="02000503040000020004" pitchFamily="2" charset="0"/>
              </a:rPr>
              <a:t>/ ПОСТУПИ</a:t>
            </a:r>
            <a:r>
              <a:rPr lang="en-US" sz="4800" spc="150" dirty="0">
                <a:solidFill>
                  <a:srgbClr val="39579C"/>
                </a:solidFill>
                <a:latin typeface="RussianRail G Pro" panose="02000503040000020004" pitchFamily="2" charset="0"/>
              </a:rPr>
              <a:t> </a:t>
            </a:r>
            <a:r>
              <a:rPr lang="ru-RU" sz="4800" spc="150" dirty="0">
                <a:solidFill>
                  <a:srgbClr val="39579C"/>
                </a:solidFill>
                <a:latin typeface="RussianRail G Pro" panose="02000503040000020004" pitchFamily="2" charset="0"/>
              </a:rPr>
              <a:t>ЗА </a:t>
            </a:r>
            <a:r>
              <a:rPr lang="ru-RU" sz="4800" spc="150" dirty="0">
                <a:solidFill>
                  <a:srgbClr val="69C0AC"/>
                </a:solidFill>
                <a:latin typeface="RussianRail G Pro" panose="02000503040000020004" pitchFamily="2" charset="0"/>
              </a:rPr>
              <a:t>4 ШАГА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ACE0C0F-F248-7143-8BED-2A3350BB0B19}"/>
              </a:ext>
            </a:extLst>
          </p:cNvPr>
          <p:cNvSpPr txBox="1"/>
          <p:nvPr userDrawn="1"/>
        </p:nvSpPr>
        <p:spPr>
          <a:xfrm>
            <a:off x="323560" y="1604311"/>
            <a:ext cx="2943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FSRAILWAY Book" panose="020B0503040504020204" pitchFamily="34" charset="0"/>
              </a:rPr>
              <a:t>Выбери специальность и предметы для сдачи экзамена, после чего: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3C4DE04-231D-9147-A755-21884D0D1C86}"/>
              </a:ext>
            </a:extLst>
          </p:cNvPr>
          <p:cNvSpPr txBox="1"/>
          <p:nvPr userDrawn="1"/>
        </p:nvSpPr>
        <p:spPr>
          <a:xfrm>
            <a:off x="323542" y="4769181"/>
            <a:ext cx="1437528" cy="1390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Заполни анкету </a:t>
            </a:r>
            <a:r>
              <a:rPr lang="ru-RU" sz="1400" dirty="0" err="1">
                <a:solidFill>
                  <a:srgbClr val="39579C"/>
                </a:solidFill>
                <a:latin typeface="FSRAILWAY Book" panose="020B0503040504020204" pitchFamily="34" charset="0"/>
              </a:rPr>
              <a:t>предзаписи</a:t>
            </a:r>
            <a:endParaRPr lang="en-US" sz="1400" dirty="0">
              <a:solidFill>
                <a:srgbClr val="39579C"/>
              </a:solidFill>
              <a:latin typeface="FSRAILWAY Book" panose="020B0503040504020204" pitchFamily="34" charset="0"/>
            </a:endParaRPr>
          </a:p>
          <a:p>
            <a:pPr>
              <a:spcAft>
                <a:spcPts val="400"/>
              </a:spcAft>
            </a:pPr>
            <a:r>
              <a:rPr lang="ru-RU" sz="900" dirty="0">
                <a:solidFill>
                  <a:schemeClr val="tx1"/>
                </a:solidFill>
                <a:latin typeface="FSRAILWAY Book" panose="020B0503040504020204" pitchFamily="34" charset="0"/>
              </a:rPr>
              <a:t>На Карьерном портале и следи</a:t>
            </a:r>
            <a:r>
              <a:rPr lang="en-US" sz="900" dirty="0">
                <a:solidFill>
                  <a:schemeClr val="tx1"/>
                </a:solidFill>
                <a:latin typeface="FSRAILWAY Book" panose="020B0503040504020204" pitchFamily="34" charset="0"/>
              </a:rPr>
              <a:t/>
            </a:r>
            <a:br>
              <a:rPr lang="en-US" sz="900" dirty="0">
                <a:solidFill>
                  <a:schemeClr val="tx1"/>
                </a:solidFill>
                <a:latin typeface="FSRAILWAY Book" panose="020B0503040504020204" pitchFamily="34" charset="0"/>
              </a:rPr>
            </a:br>
            <a:r>
              <a:rPr lang="ru-RU" sz="900" dirty="0">
                <a:solidFill>
                  <a:schemeClr val="tx1"/>
                </a:solidFill>
                <a:latin typeface="FSRAILWAY Book" panose="020B0503040504020204" pitchFamily="34" charset="0"/>
              </a:rPr>
              <a:t>за новостями программы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35E2E5B-C8CF-1347-92AE-67414D0162D3}"/>
              </a:ext>
            </a:extLst>
          </p:cNvPr>
          <p:cNvSpPr txBox="1"/>
          <p:nvPr userDrawn="1"/>
        </p:nvSpPr>
        <p:spPr>
          <a:xfrm>
            <a:off x="1430954" y="3562979"/>
            <a:ext cx="1437528" cy="128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Получи документ</a:t>
            </a:r>
            <a:r>
              <a:rPr lang="en-US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/>
            </a:r>
            <a:br>
              <a:rPr lang="en-US" sz="1400" dirty="0">
                <a:solidFill>
                  <a:srgbClr val="39579C"/>
                </a:solidFill>
                <a:latin typeface="FSRAILWAY Book" panose="020B0503040504020204" pitchFamily="34" charset="0"/>
              </a:rPr>
            </a:b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об </a:t>
            </a:r>
            <a:r>
              <a:rPr lang="ru-RU" sz="1400" dirty="0" err="1">
                <a:solidFill>
                  <a:srgbClr val="39579C"/>
                </a:solidFill>
                <a:latin typeface="FSRAILWAY Book" panose="020B0503040504020204" pitchFamily="34" charset="0"/>
              </a:rPr>
              <a:t>образо-вании</a:t>
            </a:r>
            <a:endParaRPr lang="en-US" sz="1400" dirty="0">
              <a:solidFill>
                <a:srgbClr val="39579C"/>
              </a:solidFill>
              <a:latin typeface="FSRAILWAY Book" panose="020B0503040504020204" pitchFamily="34" charset="0"/>
            </a:endParaRPr>
          </a:p>
          <a:p>
            <a:pPr>
              <a:spcAft>
                <a:spcPts val="400"/>
              </a:spcAft>
            </a:pPr>
            <a:r>
              <a:rPr lang="ru-RU" sz="900" dirty="0">
                <a:solidFill>
                  <a:schemeClr val="tx1"/>
                </a:solidFill>
                <a:latin typeface="FSRAILWAY Book" panose="020B0503040504020204" pitchFamily="34" charset="0"/>
              </a:rPr>
              <a:t>Сдай экзамены</a:t>
            </a:r>
            <a:r>
              <a:rPr lang="en-US" sz="900" dirty="0">
                <a:solidFill>
                  <a:schemeClr val="tx1"/>
                </a:solidFill>
                <a:latin typeface="FSRAILWAY Book" panose="020B0503040504020204" pitchFamily="34" charset="0"/>
              </a:rPr>
              <a:t/>
            </a:r>
            <a:br>
              <a:rPr lang="en-US" sz="900" dirty="0">
                <a:solidFill>
                  <a:schemeClr val="tx1"/>
                </a:solidFill>
                <a:latin typeface="FSRAILWAY Book" panose="020B0503040504020204" pitchFamily="34" charset="0"/>
              </a:rPr>
            </a:br>
            <a:r>
              <a:rPr lang="ru-RU" sz="900" dirty="0">
                <a:solidFill>
                  <a:schemeClr val="tx1"/>
                </a:solidFill>
                <a:latin typeface="FSRAILWAY Book" panose="020B0503040504020204" pitchFamily="34" charset="0"/>
              </a:rPr>
              <a:t>и получи аттестат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96ABFCC-7701-EC4B-8FE1-9D81CD71A6E9}"/>
              </a:ext>
            </a:extLst>
          </p:cNvPr>
          <p:cNvSpPr txBox="1"/>
          <p:nvPr userDrawn="1"/>
        </p:nvSpPr>
        <p:spPr>
          <a:xfrm>
            <a:off x="2558741" y="2580180"/>
            <a:ext cx="1437528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200" spc="100" baseline="0" dirty="0">
                <a:solidFill>
                  <a:srgbClr val="69C0AC"/>
                </a:solidFill>
                <a:latin typeface="RussianRail G Pro" panose="02000503040000020004" pitchFamily="2" charset="0"/>
              </a:rPr>
              <a:t>ПОСЛЕ</a:t>
            </a:r>
            <a:r>
              <a:rPr lang="en-US" sz="1200" spc="100" baseline="0" dirty="0">
                <a:solidFill>
                  <a:srgbClr val="69C0AC"/>
                </a:solidFill>
                <a:latin typeface="RussianRail G Pro" panose="02000503040000020004" pitchFamily="2" charset="0"/>
              </a:rPr>
              <a:t/>
            </a:r>
            <a:br>
              <a:rPr lang="en-US" sz="1200" spc="100" baseline="0" dirty="0">
                <a:solidFill>
                  <a:srgbClr val="69C0AC"/>
                </a:solidFill>
                <a:latin typeface="RussianRail G Pro" panose="02000503040000020004" pitchFamily="2" charset="0"/>
              </a:rPr>
            </a:br>
            <a:r>
              <a:rPr lang="ru-RU" sz="1200" spc="100" baseline="0" dirty="0">
                <a:solidFill>
                  <a:srgbClr val="69C0AC"/>
                </a:solidFill>
                <a:latin typeface="RussianRail G Pro" panose="02000503040000020004" pitchFamily="2" charset="0"/>
              </a:rPr>
              <a:t>20 ИЮНЯ</a:t>
            </a:r>
            <a:endParaRPr lang="en-US" sz="1200" spc="100" baseline="0" dirty="0">
              <a:solidFill>
                <a:srgbClr val="69C0AC"/>
              </a:solidFill>
              <a:latin typeface="RussianRail G Pro" panose="02000503040000020004" pitchFamily="2" charset="0"/>
            </a:endParaRPr>
          </a:p>
          <a:p>
            <a:pPr>
              <a:spcAft>
                <a:spcPts val="400"/>
              </a:spcAft>
            </a:pP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Подай</a:t>
            </a:r>
            <a:r>
              <a:rPr lang="en-US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/>
            </a:r>
            <a:br>
              <a:rPr lang="en-US" sz="1400" dirty="0">
                <a:solidFill>
                  <a:srgbClr val="39579C"/>
                </a:solidFill>
                <a:latin typeface="FSRAILWAY Book" panose="020B0503040504020204" pitchFamily="34" charset="0"/>
              </a:rPr>
            </a:b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заявку на </a:t>
            </a:r>
            <a:r>
              <a:rPr lang="ru-RU" sz="1400" dirty="0" err="1">
                <a:solidFill>
                  <a:srgbClr val="39579C"/>
                </a:solidFill>
                <a:latin typeface="FSRAILWAY Book" panose="020B0503040504020204" pitchFamily="34" charset="0"/>
              </a:rPr>
              <a:t>Госуслугах</a:t>
            </a:r>
            <a:endParaRPr lang="en-US" sz="1400" dirty="0">
              <a:solidFill>
                <a:srgbClr val="39579C"/>
              </a:solidFill>
              <a:latin typeface="FSRAILWAY Book" panose="020B0503040504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0D0047A5-0B95-0F44-A083-EB9D6C7A988D}"/>
              </a:ext>
            </a:extLst>
          </p:cNvPr>
          <p:cNvSpPr txBox="1"/>
          <p:nvPr userDrawn="1"/>
        </p:nvSpPr>
        <p:spPr>
          <a:xfrm>
            <a:off x="3678843" y="1590115"/>
            <a:ext cx="1560624" cy="128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Заключи Договор</a:t>
            </a:r>
            <a:r>
              <a:rPr lang="en-US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/>
            </a:r>
            <a:br>
              <a:rPr lang="en-US" sz="1400" dirty="0">
                <a:solidFill>
                  <a:srgbClr val="39579C"/>
                </a:solidFill>
                <a:latin typeface="FSRAILWAY Book" panose="020B0503040504020204" pitchFamily="34" charset="0"/>
              </a:rPr>
            </a:br>
            <a:r>
              <a:rPr lang="ru-RU" sz="1400" dirty="0">
                <a:solidFill>
                  <a:srgbClr val="39579C"/>
                </a:solidFill>
                <a:latin typeface="FSRAILWAY Book" panose="020B0503040504020204" pitchFamily="34" charset="0"/>
              </a:rPr>
              <a:t>о целевом обучении</a:t>
            </a:r>
          </a:p>
          <a:p>
            <a:pPr>
              <a:spcAft>
                <a:spcPts val="400"/>
              </a:spcAft>
            </a:pPr>
            <a:r>
              <a:rPr lang="ru-RU" sz="900" dirty="0">
                <a:solidFill>
                  <a:schemeClr val="tx1"/>
                </a:solidFill>
                <a:latin typeface="FSRAILWAY Book" panose="020B0503040504020204" pitchFamily="34" charset="0"/>
              </a:rPr>
              <a:t>с подразделением </a:t>
            </a:r>
            <a:r>
              <a:rPr lang="ru-RU" sz="900" dirty="0" smtClean="0">
                <a:solidFill>
                  <a:schemeClr val="tx1"/>
                </a:solidFill>
                <a:latin typeface="FSRAILWAY Book" panose="020B0503040504020204" pitchFamily="34" charset="0"/>
              </a:rPr>
              <a:t>РЖД перед</a:t>
            </a:r>
            <a:r>
              <a:rPr lang="ru-RU" sz="900" baseline="0" dirty="0" smtClean="0">
                <a:solidFill>
                  <a:schemeClr val="tx1"/>
                </a:solidFill>
                <a:latin typeface="FSRAILWAY Book" panose="020B0503040504020204" pitchFamily="34" charset="0"/>
              </a:rPr>
              <a:t> поступлением</a:t>
            </a:r>
            <a:endParaRPr lang="ru-RU" sz="900" dirty="0">
              <a:solidFill>
                <a:schemeClr val="tx1"/>
              </a:solidFill>
              <a:latin typeface="FSRAILWAY Book" panose="020B05030405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2413909-1CA3-DD44-8081-37E73025A1D4}"/>
              </a:ext>
            </a:extLst>
          </p:cNvPr>
          <p:cNvSpPr txBox="1"/>
          <p:nvPr userDrawn="1"/>
        </p:nvSpPr>
        <p:spPr>
          <a:xfrm>
            <a:off x="2998105" y="6384535"/>
            <a:ext cx="1996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tx1"/>
                </a:solidFill>
                <a:latin typeface="FSRAILWAY Book" panose="020B0503040504020204" pitchFamily="34" charset="0"/>
              </a:rPr>
              <a:t>Переходи в </a:t>
            </a:r>
            <a:r>
              <a:rPr lang="ru-RU" sz="800" dirty="0" err="1">
                <a:solidFill>
                  <a:schemeClr val="tx1"/>
                </a:solidFill>
                <a:latin typeface="FSRAILWAY Book" panose="020B0503040504020204" pitchFamily="34" charset="0"/>
              </a:rPr>
              <a:t>телеграм</a:t>
            </a:r>
            <a:r>
              <a:rPr lang="ru-RU" sz="800" dirty="0">
                <a:solidFill>
                  <a:schemeClr val="tx1"/>
                </a:solidFill>
                <a:latin typeface="FSRAILWAY Book" panose="020B0503040504020204" pitchFamily="34" charset="0"/>
              </a:rPr>
              <a:t>-бот</a:t>
            </a:r>
            <a:r>
              <a:rPr lang="en-US" sz="800" dirty="0">
                <a:solidFill>
                  <a:schemeClr val="tx1"/>
                </a:solidFill>
                <a:latin typeface="FSRAILWAY Book" panose="020B0503040504020204" pitchFamily="34" charset="0"/>
              </a:rPr>
              <a:t/>
            </a:r>
            <a:br>
              <a:rPr lang="en-US" sz="800" dirty="0">
                <a:solidFill>
                  <a:schemeClr val="tx1"/>
                </a:solidFill>
                <a:latin typeface="FSRAILWAY Book" panose="020B0503040504020204" pitchFamily="34" charset="0"/>
              </a:rPr>
            </a:br>
            <a:r>
              <a:rPr lang="ru-RU" sz="800" dirty="0">
                <a:solidFill>
                  <a:schemeClr val="tx1"/>
                </a:solidFill>
                <a:latin typeface="FSRAILWAY Book" panose="020B0503040504020204" pitchFamily="34" charset="0"/>
              </a:rPr>
              <a:t>Целевого и следи за новостями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AE75B5B-4589-2540-A08B-186EFAF96856}"/>
              </a:ext>
            </a:extLst>
          </p:cNvPr>
          <p:cNvSpPr txBox="1"/>
          <p:nvPr userDrawn="1"/>
        </p:nvSpPr>
        <p:spPr>
          <a:xfrm>
            <a:off x="3091238" y="6921317"/>
            <a:ext cx="16162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800" dirty="0">
                <a:solidFill>
                  <a:schemeClr val="bg1">
                    <a:lumMod val="75000"/>
                  </a:schemeClr>
                </a:solidFill>
                <a:latin typeface="RussianRail G Pro" panose="02000503040000020004" pitchFamily="2" charset="0"/>
              </a:rPr>
              <a:t>@</a:t>
            </a:r>
            <a:r>
              <a:rPr lang="en" sz="800" dirty="0" err="1">
                <a:solidFill>
                  <a:schemeClr val="tx1"/>
                </a:solidFill>
                <a:latin typeface="RussianRail G Pro" panose="02000503040000020004" pitchFamily="2" charset="0"/>
              </a:rPr>
              <a:t>target_rzd_bot</a:t>
            </a:r>
            <a:endParaRPr lang="ru-RU" sz="800" dirty="0">
              <a:solidFill>
                <a:schemeClr val="tx1"/>
              </a:solidFill>
              <a:latin typeface="RussianRail G Pro" panose="0200050304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7D59CA5-D4D7-654A-88AD-842B578ADB8E}"/>
              </a:ext>
            </a:extLst>
          </p:cNvPr>
          <p:cNvSpPr txBox="1"/>
          <p:nvPr userDrawn="1"/>
        </p:nvSpPr>
        <p:spPr>
          <a:xfrm>
            <a:off x="3899352" y="5139438"/>
            <a:ext cx="1142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spc="50" baseline="0" dirty="0">
                <a:solidFill>
                  <a:schemeClr val="tx1"/>
                </a:solidFill>
                <a:latin typeface="RussianRail G Pro" panose="02000503040000020004" pitchFamily="2" charset="0"/>
              </a:rPr>
              <a:t>КАРЬЕРНЫЙ</a:t>
            </a:r>
            <a:r>
              <a:rPr lang="en-US" sz="800" spc="50" baseline="0" dirty="0">
                <a:solidFill>
                  <a:schemeClr val="tx1"/>
                </a:solidFill>
                <a:latin typeface="RussianRail G Pro" panose="02000503040000020004" pitchFamily="2" charset="0"/>
              </a:rPr>
              <a:t> </a:t>
            </a:r>
            <a:r>
              <a:rPr lang="ru-RU" sz="800" spc="50" baseline="0" dirty="0">
                <a:solidFill>
                  <a:schemeClr val="tx1"/>
                </a:solidFill>
                <a:latin typeface="RussianRail G Pro" panose="02000503040000020004" pitchFamily="2" charset="0"/>
              </a:rPr>
              <a:t>ПОРТАЛ РЖД</a:t>
            </a:r>
          </a:p>
        </p:txBody>
      </p:sp>
    </p:spTree>
    <p:extLst>
      <p:ext uri="{BB962C8B-B14F-4D97-AF65-F5344CB8AC3E}">
        <p14:creationId xmlns="" xmlns:p14="http://schemas.microsoft.com/office/powerpoint/2010/main" val="3270022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1341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514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8318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0</Words>
  <Application>Microsoft Office PowerPoint</Application>
  <PresentationFormat>Произвольный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RussianRail G Pro</vt:lpstr>
      <vt:lpstr>FSRAILWAY Book</vt:lpstr>
      <vt:lpstr>Verdana</vt:lpstr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dzd1_pestovads</cp:lastModifiedBy>
  <cp:revision>30</cp:revision>
  <dcterms:created xsi:type="dcterms:W3CDTF">2025-04-01T07:29:45Z</dcterms:created>
  <dcterms:modified xsi:type="dcterms:W3CDTF">2026-03-02T11:20:37Z</dcterms:modified>
</cp:coreProperties>
</file>