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476"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1B7236-24E3-DD47-BAD7-5B09A410CB5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EE91245B-1E68-DF48-8256-3677294C0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A3020FAA-680C-B24B-80A0-616097872F6F}"/>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5" name="Нижний колонтитул 4">
            <a:extLst>
              <a:ext uri="{FF2B5EF4-FFF2-40B4-BE49-F238E27FC236}">
                <a16:creationId xmlns:a16="http://schemas.microsoft.com/office/drawing/2014/main" xmlns="" id="{A2C87FC5-C08B-0E48-BF9F-86DB52BAD3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7C84F8E-281C-CE48-82D4-551419BCD2FE}"/>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306139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248867-C415-7C44-B3ED-3456E92FFB1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E95746E2-C9A0-D241-9E59-D34046A0105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001A053-70D7-8240-B2F0-B80F1A7E4EF0}"/>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5" name="Нижний колонтитул 4">
            <a:extLst>
              <a:ext uri="{FF2B5EF4-FFF2-40B4-BE49-F238E27FC236}">
                <a16:creationId xmlns:a16="http://schemas.microsoft.com/office/drawing/2014/main" xmlns="" id="{33FDDF67-07F6-9247-8A70-91413193D4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D3A0A74-E66F-5646-BF91-835D7C6DACE1}"/>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305860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6E28376C-E0F7-2546-BC23-6C65889E1C6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35717729-A280-E04F-9984-DCBA70EA3D7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8D7D9E9-F67B-DA4C-B1CC-79862817BC2F}"/>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5" name="Нижний колонтитул 4">
            <a:extLst>
              <a:ext uri="{FF2B5EF4-FFF2-40B4-BE49-F238E27FC236}">
                <a16:creationId xmlns:a16="http://schemas.microsoft.com/office/drawing/2014/main" xmlns="" id="{298E5A8F-B3A3-ED45-8003-7203955A80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C8F3D99-09AE-154E-923B-5AEA2421AD27}"/>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18176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6B5FBC-AD3F-4E45-B4BA-115A52C223B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53A4355-285F-DA40-8BAA-F1D14F743A4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8160EA0-7E0F-604D-BAB4-380D425832EF}"/>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5" name="Нижний колонтитул 4">
            <a:extLst>
              <a:ext uri="{FF2B5EF4-FFF2-40B4-BE49-F238E27FC236}">
                <a16:creationId xmlns:a16="http://schemas.microsoft.com/office/drawing/2014/main" xmlns="" id="{DFF47416-FDC0-434E-8874-EE10550DA5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A070C21-3560-5145-9BC3-F067749EF1D5}"/>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316006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15B35C-84E5-634A-ADE8-9174D43636B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9DA4BA41-1F39-7C44-91E3-52FCF581D2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23DC6CD2-5FC5-D141-A648-589AD5D02656}"/>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5" name="Нижний колонтитул 4">
            <a:extLst>
              <a:ext uri="{FF2B5EF4-FFF2-40B4-BE49-F238E27FC236}">
                <a16:creationId xmlns:a16="http://schemas.microsoft.com/office/drawing/2014/main" xmlns="" id="{7264C5DE-984B-B043-8D7D-DF54ADD8B0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1DDDAE2-619D-1943-84DA-7A470344D44D}"/>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124221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734F17-E59F-7445-AFEC-E59F6EA8C9A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3D63570-321C-F348-BF80-76AE29E3A1C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0674AD8A-C5BA-2E4F-84EF-BF06F418FC8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AA616B38-FD65-5348-AA86-F96C126350C9}"/>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6" name="Нижний колонтитул 5">
            <a:extLst>
              <a:ext uri="{FF2B5EF4-FFF2-40B4-BE49-F238E27FC236}">
                <a16:creationId xmlns:a16="http://schemas.microsoft.com/office/drawing/2014/main" xmlns="" id="{DB061745-2D70-EC43-9509-62F26E5A94D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4307F08-957E-5949-88B5-19F01F432232}"/>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15487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7C2B03-A6E2-B54D-937D-526AA138720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B948E95-8A08-2A46-A8F3-A9E84A9471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EF827015-B66C-A643-83FA-3FABA8C8D4B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C1A19D09-46E2-3246-A779-C47A11501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8F922AC6-DD4A-EE4D-AE9E-F4C1ACB46EC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1500292-6888-B544-84A1-D3686770528B}"/>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8" name="Нижний колонтитул 7">
            <a:extLst>
              <a:ext uri="{FF2B5EF4-FFF2-40B4-BE49-F238E27FC236}">
                <a16:creationId xmlns:a16="http://schemas.microsoft.com/office/drawing/2014/main" xmlns="" id="{53759F0E-083D-094C-8D38-F64CB08C952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C0DFEA6-C305-F045-AE2A-ADEEB56ABC0D}"/>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72858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40AC77-3A58-554E-8EF5-0157BE2A040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78095756-E886-9942-8BD1-6A600893D35F}"/>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4" name="Нижний колонтитул 3">
            <a:extLst>
              <a:ext uri="{FF2B5EF4-FFF2-40B4-BE49-F238E27FC236}">
                <a16:creationId xmlns:a16="http://schemas.microsoft.com/office/drawing/2014/main" xmlns="" id="{A81204E6-B4D7-2945-8C20-0F42AAF5027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643CC97D-6766-CB45-AF85-DFC2A11CD377}"/>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392372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2084FD8D-5E5B-404F-8DFC-4BB8845C40F0}"/>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3" name="Нижний колонтитул 2">
            <a:extLst>
              <a:ext uri="{FF2B5EF4-FFF2-40B4-BE49-F238E27FC236}">
                <a16:creationId xmlns:a16="http://schemas.microsoft.com/office/drawing/2014/main" xmlns="" id="{FD1DAB2E-C7C7-0B4D-A625-DAED968ED6D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9B5D29F4-64C5-D544-B171-019E88828108}"/>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379475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A828C9-E451-834B-B47D-97EB74BE48F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A8D694E-6CB5-414C-BE6D-91E4C43E4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752227CF-F125-B740-A1B1-5D5AD7960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532D354-842E-5842-9D9A-F8AD2C276922}"/>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6" name="Нижний колонтитул 5">
            <a:extLst>
              <a:ext uri="{FF2B5EF4-FFF2-40B4-BE49-F238E27FC236}">
                <a16:creationId xmlns:a16="http://schemas.microsoft.com/office/drawing/2014/main" xmlns="" id="{855A0474-3099-0844-BD14-C8F65C1B86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A11D011-B91E-634B-B9E7-91FFA5B0D554}"/>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1857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5CFB025-7556-B74D-A805-8E01E73428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5C6D137E-AD79-504A-84BE-4672A5171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D53A136-0CCC-C444-8B5C-535BD42C8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237A1E3-F915-4C43-8964-90F63E21F607}"/>
              </a:ext>
            </a:extLst>
          </p:cNvPr>
          <p:cNvSpPr>
            <a:spLocks noGrp="1"/>
          </p:cNvSpPr>
          <p:nvPr>
            <p:ph type="dt" sz="half" idx="10"/>
          </p:nvPr>
        </p:nvSpPr>
        <p:spPr/>
        <p:txBody>
          <a:bodyPr/>
          <a:lstStyle/>
          <a:p>
            <a:fld id="{EFEDE933-29EE-2A4F-B5BF-999263AFA7AB}" type="datetimeFigureOut">
              <a:rPr lang="ru-RU"/>
              <a:t>05.05.2022</a:t>
            </a:fld>
            <a:endParaRPr lang="ru-RU"/>
          </a:p>
        </p:txBody>
      </p:sp>
      <p:sp>
        <p:nvSpPr>
          <p:cNvPr id="6" name="Нижний колонтитул 5">
            <a:extLst>
              <a:ext uri="{FF2B5EF4-FFF2-40B4-BE49-F238E27FC236}">
                <a16:creationId xmlns:a16="http://schemas.microsoft.com/office/drawing/2014/main" xmlns="" id="{D8F2F56D-F573-654B-A211-2D3DEAD5C9E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4C982DD-232F-A04B-A364-4ECAB73F5CA1}"/>
              </a:ext>
            </a:extLst>
          </p:cNvPr>
          <p:cNvSpPr>
            <a:spLocks noGrp="1"/>
          </p:cNvSpPr>
          <p:nvPr>
            <p:ph type="sldNum" sz="quarter" idx="12"/>
          </p:nvPr>
        </p:nvSpPr>
        <p:spPr/>
        <p:txBody>
          <a:bodyPr/>
          <a:lstStyle/>
          <a:p>
            <a:fld id="{651ABC91-AEC0-2742-B9EB-531E9DB15869}" type="slidenum">
              <a:rPr lang="ru-RU"/>
              <a:t>‹#›</a:t>
            </a:fld>
            <a:endParaRPr lang="ru-RU"/>
          </a:p>
        </p:txBody>
      </p:sp>
    </p:spTree>
    <p:extLst>
      <p:ext uri="{BB962C8B-B14F-4D97-AF65-F5344CB8AC3E}">
        <p14:creationId xmlns:p14="http://schemas.microsoft.com/office/powerpoint/2010/main" val="320271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2ECE06-50DC-7C4A-9749-47E23AA34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E1927F9B-F196-4C45-9BA8-6493F4FBE1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DA20294-056F-F348-967C-2D509C5E3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DE933-29EE-2A4F-B5BF-999263AFA7AB}" type="datetimeFigureOut">
              <a:rPr lang="ru-RU"/>
              <a:t>05.05.2022</a:t>
            </a:fld>
            <a:endParaRPr lang="ru-RU"/>
          </a:p>
        </p:txBody>
      </p:sp>
      <p:sp>
        <p:nvSpPr>
          <p:cNvPr id="5" name="Нижний колонтитул 4">
            <a:extLst>
              <a:ext uri="{FF2B5EF4-FFF2-40B4-BE49-F238E27FC236}">
                <a16:creationId xmlns:a16="http://schemas.microsoft.com/office/drawing/2014/main" xmlns="" id="{AEAB5A46-8AF4-A143-990F-E869C9A1B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80E1B67F-B34F-1142-84A4-69A7716A4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ABC91-AEC0-2742-B9EB-531E9DB15869}" type="slidenum">
              <a:rPr lang="ru-RU"/>
              <a:t>‹#›</a:t>
            </a:fld>
            <a:endParaRPr lang="ru-RU"/>
          </a:p>
        </p:txBody>
      </p:sp>
    </p:spTree>
    <p:extLst>
      <p:ext uri="{BB962C8B-B14F-4D97-AF65-F5344CB8AC3E}">
        <p14:creationId xmlns:p14="http://schemas.microsoft.com/office/powerpoint/2010/main" val="2301675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A9DA2A-B253-0745-87BD-A576C4BEC161}"/>
              </a:ext>
            </a:extLst>
          </p:cNvPr>
          <p:cNvSpPr>
            <a:spLocks noGrp="1"/>
          </p:cNvSpPr>
          <p:nvPr>
            <p:ph type="ctrTitle"/>
          </p:nvPr>
        </p:nvSpPr>
        <p:spPr>
          <a:xfrm>
            <a:off x="1934766" y="-142875"/>
            <a:ext cx="9144000" cy="2387600"/>
          </a:xfrm>
        </p:spPr>
        <p:txBody>
          <a:bodyPr>
            <a:normAutofit fontScale="90000"/>
          </a:bodyPr>
          <a:lstStyle/>
          <a:p>
            <a:r>
              <a:rPr lang="ru-RU" b="1" i="0">
                <a:solidFill>
                  <a:srgbClr val="000000"/>
                </a:solidFill>
                <a:effectLst/>
                <a:latin typeface="Roboto" panose="02000000000000000000" pitchFamily="2" charset="0"/>
              </a:rPr>
              <a:t>Японское питание — секрет долготы жизни</a:t>
            </a:r>
            <a:br>
              <a:rPr lang="ru-RU" b="1" i="0">
                <a:solidFill>
                  <a:srgbClr val="000000"/>
                </a:solidFill>
                <a:effectLst/>
                <a:latin typeface="Roboto" panose="02000000000000000000" pitchFamily="2" charset="0"/>
              </a:rPr>
            </a:br>
            <a:endParaRPr lang="ru-RU"/>
          </a:p>
        </p:txBody>
      </p:sp>
      <p:pic>
        <p:nvPicPr>
          <p:cNvPr id="3" name="Рисунок 3">
            <a:extLst>
              <a:ext uri="{FF2B5EF4-FFF2-40B4-BE49-F238E27FC236}">
                <a16:creationId xmlns:a16="http://schemas.microsoft.com/office/drawing/2014/main" xmlns="" id="{2826BAF2-1442-024D-BFE4-9982152E60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5235"/>
            <a:ext cx="3732609" cy="3071812"/>
          </a:xfrm>
          <a:prstGeom prst="rect">
            <a:avLst/>
          </a:prstGeom>
        </p:spPr>
      </p:pic>
      <p:pic>
        <p:nvPicPr>
          <p:cNvPr id="5" name="Рисунок 6">
            <a:extLst>
              <a:ext uri="{FF2B5EF4-FFF2-40B4-BE49-F238E27FC236}">
                <a16:creationId xmlns:a16="http://schemas.microsoft.com/office/drawing/2014/main" xmlns="" id="{1C0EE38B-8C10-BB4C-91EB-FCAED351C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813" y="1683983"/>
            <a:ext cx="3098602" cy="3263064"/>
          </a:xfrm>
          <a:prstGeom prst="rect">
            <a:avLst/>
          </a:prstGeom>
        </p:spPr>
      </p:pic>
      <p:pic>
        <p:nvPicPr>
          <p:cNvPr id="9" name="Рисунок 9">
            <a:extLst>
              <a:ext uri="{FF2B5EF4-FFF2-40B4-BE49-F238E27FC236}">
                <a16:creationId xmlns:a16="http://schemas.microsoft.com/office/drawing/2014/main" xmlns="" id="{BB12EC9F-5EEC-1C4B-AEB7-F30706F98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133" y="2244725"/>
            <a:ext cx="3589734" cy="3746665"/>
          </a:xfrm>
          <a:prstGeom prst="rect">
            <a:avLst/>
          </a:prstGeom>
        </p:spPr>
      </p:pic>
      <p:sp>
        <p:nvSpPr>
          <p:cNvPr id="4" name="TextBox 3">
            <a:extLst>
              <a:ext uri="{FF2B5EF4-FFF2-40B4-BE49-F238E27FC236}">
                <a16:creationId xmlns:a16="http://schemas.microsoft.com/office/drawing/2014/main" xmlns="" id="{CFC5302E-268F-7246-9EF4-1A09D1D79AB4}"/>
              </a:ext>
            </a:extLst>
          </p:cNvPr>
          <p:cNvSpPr txBox="1"/>
          <p:nvPr/>
        </p:nvSpPr>
        <p:spPr>
          <a:xfrm>
            <a:off x="9179124" y="6127574"/>
            <a:ext cx="2706291" cy="646331"/>
          </a:xfrm>
          <a:prstGeom prst="rect">
            <a:avLst/>
          </a:prstGeom>
          <a:noFill/>
        </p:spPr>
        <p:txBody>
          <a:bodyPr wrap="square" rtlCol="0">
            <a:spAutoFit/>
          </a:bodyPr>
          <a:lstStyle/>
          <a:p>
            <a:pPr algn="l"/>
            <a:r>
              <a:rPr lang="ru-RU" dirty="0" smtClean="0"/>
              <a:t>Презентацию </a:t>
            </a:r>
            <a:r>
              <a:rPr lang="ru-RU" dirty="0"/>
              <a:t>выполнила </a:t>
            </a:r>
            <a:r>
              <a:rPr lang="ru-RU" dirty="0" err="1"/>
              <a:t>Газдиев</a:t>
            </a:r>
            <a:r>
              <a:rPr lang="ru-RU" dirty="0"/>
              <a:t> Рената 7 в</a:t>
            </a:r>
          </a:p>
        </p:txBody>
      </p:sp>
    </p:spTree>
    <p:extLst>
      <p:ext uri="{BB962C8B-B14F-4D97-AF65-F5344CB8AC3E}">
        <p14:creationId xmlns:p14="http://schemas.microsoft.com/office/powerpoint/2010/main" val="165691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91F2BEF-E080-8048-A682-286AD85A6931}"/>
              </a:ext>
            </a:extLst>
          </p:cNvPr>
          <p:cNvSpPr>
            <a:spLocks noGrp="1"/>
          </p:cNvSpPr>
          <p:nvPr>
            <p:ph idx="1"/>
          </p:nvPr>
        </p:nvSpPr>
        <p:spPr>
          <a:xfrm>
            <a:off x="0" y="0"/>
            <a:ext cx="12192000" cy="2982516"/>
          </a:xfrm>
        </p:spPr>
        <p:txBody>
          <a:bodyPr>
            <a:normAutofit/>
          </a:bodyPr>
          <a:lstStyle/>
          <a:p>
            <a:r>
              <a:rPr lang="ru-RU" sz="1800" b="1" i="0">
                <a:solidFill>
                  <a:srgbClr val="000000"/>
                </a:solidFill>
                <a:effectLst/>
                <a:latin typeface="Roboto" panose="02000000000000000000" pitchFamily="2" charset="0"/>
              </a:rPr>
              <a:t>Супы</a:t>
            </a:r>
          </a:p>
          <a:p>
            <a:r>
              <a:rPr lang="ru-RU" sz="1800" b="0" i="0">
                <a:solidFill>
                  <a:srgbClr val="000000"/>
                </a:solidFill>
                <a:effectLst/>
                <a:latin typeface="Helvetica Neue"/>
              </a:rPr>
              <a:t>Один из популярных супов называется мисосиру. Он представляет собой концентрированный рыбный бульон, соединенный с пастой из соевых бобов. В этот суп могут добавлять сыр тофу, грибы шиитаке, водоросли и пр.</a:t>
            </a:r>
          </a:p>
          <a:p>
            <a:r>
              <a:rPr lang="ru-RU" sz="1800" b="0" i="0">
                <a:solidFill>
                  <a:srgbClr val="000000"/>
                </a:solidFill>
                <a:effectLst/>
                <a:latin typeface="Helvetica Neue"/>
              </a:rPr>
              <a:t>Итак, основой повседневного рациона являются рис, сырая рыба и разнообразные морепродукты, включая моллюсков и водоросли. Их дополняют очень острыми приправами и соусами, запивают все зеленым чаем. Благодаря такой пище японцы сохраняют непревзойденное долголетие. Конечно, в их кухне есть множество и других блюд, но именно перечисленные кушанья ежедневно используются для строительства клеток и обеспечения жизнедеятельности организма.</a:t>
            </a:r>
          </a:p>
        </p:txBody>
      </p:sp>
      <p:pic>
        <p:nvPicPr>
          <p:cNvPr id="6" name="Рисунок 6">
            <a:extLst>
              <a:ext uri="{FF2B5EF4-FFF2-40B4-BE49-F238E27FC236}">
                <a16:creationId xmlns:a16="http://schemas.microsoft.com/office/drawing/2014/main" xmlns="" id="{156298D6-6837-FF4B-AD2E-FC68887C1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391" y="2684197"/>
            <a:ext cx="6357937" cy="4173803"/>
          </a:xfrm>
          <a:prstGeom prst="rect">
            <a:avLst/>
          </a:prstGeom>
        </p:spPr>
      </p:pic>
    </p:spTree>
    <p:extLst>
      <p:ext uri="{BB962C8B-B14F-4D97-AF65-F5344CB8AC3E}">
        <p14:creationId xmlns:p14="http://schemas.microsoft.com/office/powerpoint/2010/main" val="332580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4C0B9AB-D767-214A-9185-629AD8EAB8AF}"/>
              </a:ext>
            </a:extLst>
          </p:cNvPr>
          <p:cNvSpPr txBox="1"/>
          <p:nvPr/>
        </p:nvSpPr>
        <p:spPr>
          <a:xfrm>
            <a:off x="-2976" y="0"/>
            <a:ext cx="12361664" cy="1107996"/>
          </a:xfrm>
          <a:prstGeom prst="rect">
            <a:avLst/>
          </a:prstGeom>
          <a:noFill/>
        </p:spPr>
        <p:txBody>
          <a:bodyPr wrap="square">
            <a:spAutoFit/>
          </a:bodyPr>
          <a:lstStyle/>
          <a:p>
            <a:r>
              <a:rPr lang="ru-RU" sz="1600" b="0" i="0">
                <a:solidFill>
                  <a:srgbClr val="000000"/>
                </a:solidFill>
                <a:effectLst/>
                <a:latin typeface="Arial" panose="020B0604020202020204" pitchFamily="34" charset="0"/>
              </a:rPr>
              <a:t>Тамагояки (тамаго-яки) - традиционный японский омлет, который готовят особым способом. В его основе - куриные яйца с молоком и мелко нарезанные овощи. Омлет готовится тонкими слоями, которые постепенно сворачивают в рулет. Омлет по-японски, как правило, получается нежным и сочным, а рецепт приготовления позволяет добавлять в него пряности, овощи или сахар по вашему вкусу.</a:t>
            </a:r>
            <a:endParaRPr lang="ru-RU" sz="1600"/>
          </a:p>
        </p:txBody>
      </p:sp>
      <p:graphicFrame>
        <p:nvGraphicFramePr>
          <p:cNvPr id="10" name="Таблица 9">
            <a:extLst>
              <a:ext uri="{FF2B5EF4-FFF2-40B4-BE49-F238E27FC236}">
                <a16:creationId xmlns:a16="http://schemas.microsoft.com/office/drawing/2014/main" xmlns="" id="{A83745D3-4D18-CC44-A573-FBC3D88634C0}"/>
              </a:ext>
            </a:extLst>
          </p:cNvPr>
          <p:cNvGraphicFramePr/>
          <p:nvPr>
            <p:extLst>
              <p:ext uri="{D42A27DB-BD31-4B8C-83A1-F6EECF244321}">
                <p14:modId xmlns:p14="http://schemas.microsoft.com/office/powerpoint/2010/main" val="2111583521"/>
              </p:ext>
            </p:extLst>
          </p:nvPr>
        </p:nvGraphicFramePr>
        <p:xfrm>
          <a:off x="0" y="1149481"/>
          <a:ext cx="3429000" cy="3067058"/>
        </p:xfrm>
        <a:graphic>
          <a:graphicData uri="http://schemas.openxmlformats.org/drawingml/2006/table">
            <a:tbl>
              <a:tblPr firstRow="1">
                <a:tableStyleId>{5C22544A-7EE6-4342-B048-85BDC9FD1C3A}</a:tableStyleId>
              </a:tblPr>
              <a:tblGrid>
                <a:gridCol w="3429000">
                  <a:extLst>
                    <a:ext uri="{9D8B030D-6E8A-4147-A177-3AD203B41FA5}">
                      <a16:colId xmlns:a16="http://schemas.microsoft.com/office/drawing/2014/main" xmlns="" val="1267067534"/>
                    </a:ext>
                  </a:extLst>
                </a:gridCol>
              </a:tblGrid>
              <a:tr h="265223">
                <a:tc>
                  <a:txBody>
                    <a:bodyPr/>
                    <a:lstStyle/>
                    <a:p>
                      <a:pPr algn="ctr" fontAlgn="t"/>
                      <a:r>
                        <a:rPr lang="ru-RU">
                          <a:effectLst/>
                        </a:rPr>
                        <a:t>Продукты (на 2 порции)</a:t>
                      </a:r>
                    </a:p>
                  </a:txBody>
                  <a:tcPr marL="71438" marT="47625" marB="47625"/>
                </a:tc>
                <a:extLst>
                  <a:ext uri="{0D108BD9-81ED-4DB2-BD59-A6C34878D82A}">
                    <a16:rowId xmlns:a16="http://schemas.microsoft.com/office/drawing/2014/main" xmlns="" val="4079490646"/>
                  </a:ext>
                </a:extLst>
              </a:tr>
              <a:tr h="217375">
                <a:tc>
                  <a:txBody>
                    <a:bodyPr/>
                    <a:lstStyle/>
                    <a:p>
                      <a:pPr algn="ctr" fontAlgn="t"/>
                      <a:r>
                        <a:rPr lang="ru-RU">
                          <a:effectLst/>
                        </a:rPr>
                        <a:t>Яйца куриные - 3 шт.</a:t>
                      </a:r>
                    </a:p>
                  </a:txBody>
                  <a:tcPr marL="71438" marR="71438" marT="14288" marB="14288"/>
                </a:tc>
                <a:extLst>
                  <a:ext uri="{0D108BD9-81ED-4DB2-BD59-A6C34878D82A}">
                    <a16:rowId xmlns:a16="http://schemas.microsoft.com/office/drawing/2014/main" xmlns="" val="1444146113"/>
                  </a:ext>
                </a:extLst>
              </a:tr>
              <a:tr h="217375">
                <a:tc>
                  <a:txBody>
                    <a:bodyPr/>
                    <a:lstStyle/>
                    <a:p>
                      <a:pPr algn="ctr" fontAlgn="t"/>
                      <a:r>
                        <a:rPr lang="ru-RU">
                          <a:effectLst/>
                        </a:rPr>
                        <a:t>Морковь - 15 г</a:t>
                      </a:r>
                    </a:p>
                  </a:txBody>
                  <a:tcPr marL="71438" marR="71438" marT="14288" marB="14288"/>
                </a:tc>
                <a:extLst>
                  <a:ext uri="{0D108BD9-81ED-4DB2-BD59-A6C34878D82A}">
                    <a16:rowId xmlns:a16="http://schemas.microsoft.com/office/drawing/2014/main" xmlns="" val="3770032468"/>
                  </a:ext>
                </a:extLst>
              </a:tr>
              <a:tr h="217375">
                <a:tc>
                  <a:txBody>
                    <a:bodyPr/>
                    <a:lstStyle/>
                    <a:p>
                      <a:pPr algn="ctr" fontAlgn="t"/>
                      <a:r>
                        <a:rPr lang="ru-RU">
                          <a:effectLst/>
                        </a:rPr>
                        <a:t>Лук репчатый - 15 г</a:t>
                      </a:r>
                    </a:p>
                  </a:txBody>
                  <a:tcPr marL="71438" marR="71438" marT="14288" marB="14288"/>
                </a:tc>
                <a:extLst>
                  <a:ext uri="{0D108BD9-81ED-4DB2-BD59-A6C34878D82A}">
                    <a16:rowId xmlns:a16="http://schemas.microsoft.com/office/drawing/2014/main" xmlns="" val="684253594"/>
                  </a:ext>
                </a:extLst>
              </a:tr>
              <a:tr h="217375">
                <a:tc>
                  <a:txBody>
                    <a:bodyPr/>
                    <a:lstStyle/>
                    <a:p>
                      <a:pPr algn="ctr" fontAlgn="t"/>
                      <a:r>
                        <a:rPr lang="ru-RU">
                          <a:effectLst/>
                        </a:rPr>
                        <a:t>Лук зелёный - 5 г</a:t>
                      </a:r>
                    </a:p>
                  </a:txBody>
                  <a:tcPr marL="71438" marR="71438" marT="14288" marB="14288"/>
                </a:tc>
                <a:extLst>
                  <a:ext uri="{0D108BD9-81ED-4DB2-BD59-A6C34878D82A}">
                    <a16:rowId xmlns:a16="http://schemas.microsoft.com/office/drawing/2014/main" xmlns="" val="2717932200"/>
                  </a:ext>
                </a:extLst>
              </a:tr>
              <a:tr h="217375">
                <a:tc>
                  <a:txBody>
                    <a:bodyPr/>
                    <a:lstStyle/>
                    <a:p>
                      <a:pPr algn="ctr" fontAlgn="t"/>
                      <a:r>
                        <a:rPr lang="ru-RU">
                          <a:effectLst/>
                        </a:rPr>
                        <a:t>Молоко - 1 ст. ложка</a:t>
                      </a:r>
                    </a:p>
                  </a:txBody>
                  <a:tcPr marL="71438" marR="71438" marT="14288" marB="14288"/>
                </a:tc>
                <a:extLst>
                  <a:ext uri="{0D108BD9-81ED-4DB2-BD59-A6C34878D82A}">
                    <a16:rowId xmlns:a16="http://schemas.microsoft.com/office/drawing/2014/main" xmlns="" val="4006755007"/>
                  </a:ext>
                </a:extLst>
              </a:tr>
              <a:tr h="217375">
                <a:tc>
                  <a:txBody>
                    <a:bodyPr/>
                    <a:lstStyle/>
                    <a:p>
                      <a:pPr algn="ctr" fontAlgn="t"/>
                      <a:r>
                        <a:rPr lang="ru-RU">
                          <a:effectLst/>
                        </a:rPr>
                        <a:t>Соль - 1/3 ч. ложки</a:t>
                      </a:r>
                    </a:p>
                  </a:txBody>
                  <a:tcPr marL="71438" marR="71438" marT="14288" marB="14288"/>
                </a:tc>
                <a:extLst>
                  <a:ext uri="{0D108BD9-81ED-4DB2-BD59-A6C34878D82A}">
                    <a16:rowId xmlns:a16="http://schemas.microsoft.com/office/drawing/2014/main" xmlns="" val="1874415463"/>
                  </a:ext>
                </a:extLst>
              </a:tr>
              <a:tr h="414241">
                <a:tc>
                  <a:txBody>
                    <a:bodyPr/>
                    <a:lstStyle/>
                    <a:p>
                      <a:pPr algn="ctr" fontAlgn="t"/>
                      <a:r>
                        <a:rPr lang="ru-RU">
                          <a:effectLst/>
                        </a:rPr>
                        <a:t>Перец чёрный молотый - 1/3 ч. ложки</a:t>
                      </a:r>
                    </a:p>
                  </a:txBody>
                  <a:tcPr marL="71438" marR="71438" marT="14288" marB="14288"/>
                </a:tc>
                <a:extLst>
                  <a:ext uri="{0D108BD9-81ED-4DB2-BD59-A6C34878D82A}">
                    <a16:rowId xmlns:a16="http://schemas.microsoft.com/office/drawing/2014/main" xmlns="" val="2836509051"/>
                  </a:ext>
                </a:extLst>
              </a:tr>
              <a:tr h="244959">
                <a:tc>
                  <a:txBody>
                    <a:bodyPr/>
                    <a:lstStyle/>
                    <a:p>
                      <a:pPr algn="ctr" fontAlgn="t"/>
                      <a:r>
                        <a:rPr lang="ru-RU">
                          <a:effectLst/>
                        </a:rPr>
                        <a:t>Масло растительное - 1 ст. ложка</a:t>
                      </a:r>
                    </a:p>
                  </a:txBody>
                  <a:tcPr marL="71438" marR="71438" marT="14288" marB="14288"/>
                </a:tc>
                <a:extLst>
                  <a:ext uri="{0D108BD9-81ED-4DB2-BD59-A6C34878D82A}">
                    <a16:rowId xmlns:a16="http://schemas.microsoft.com/office/drawing/2014/main" xmlns="" val="2857000952"/>
                  </a:ext>
                </a:extLst>
              </a:tr>
            </a:tbl>
          </a:graphicData>
        </a:graphic>
      </p:graphicFrame>
      <p:sp>
        <p:nvSpPr>
          <p:cNvPr id="12" name="TextBox 11">
            <a:extLst>
              <a:ext uri="{FF2B5EF4-FFF2-40B4-BE49-F238E27FC236}">
                <a16:creationId xmlns:a16="http://schemas.microsoft.com/office/drawing/2014/main" xmlns="" id="{97698105-54E6-BE45-854D-00DC7EC80419}"/>
              </a:ext>
            </a:extLst>
          </p:cNvPr>
          <p:cNvSpPr txBox="1"/>
          <p:nvPr/>
        </p:nvSpPr>
        <p:spPr>
          <a:xfrm>
            <a:off x="4338510" y="987084"/>
            <a:ext cx="7563109" cy="3108543"/>
          </a:xfrm>
          <a:prstGeom prst="rect">
            <a:avLst/>
          </a:prstGeom>
          <a:noFill/>
        </p:spPr>
        <p:txBody>
          <a:bodyPr wrap="square">
            <a:spAutoFit/>
          </a:bodyPr>
          <a:lstStyle/>
          <a:p>
            <a:r>
              <a:rPr lang="ru-RU" sz="1400" b="0" i="0">
                <a:solidFill>
                  <a:srgbClr val="000000"/>
                </a:solidFill>
                <a:effectLst/>
                <a:latin typeface="Arial" panose="020B0604020202020204" pitchFamily="34" charset="0"/>
              </a:rPr>
              <a:t>Репчатый лук мелко нарезать.</a:t>
            </a:r>
          </a:p>
          <a:p>
            <a:r>
              <a:rPr lang="ru-RU" sz="1400" b="0" i="0">
                <a:solidFill>
                  <a:srgbClr val="000000"/>
                </a:solidFill>
                <a:effectLst/>
                <a:latin typeface="Arial" panose="020B0604020202020204" pitchFamily="34" charset="0"/>
              </a:rPr>
              <a:t>Морковь нарезать мелкими кубиками. </a:t>
            </a:r>
          </a:p>
          <a:p>
            <a:r>
              <a:rPr lang="ru-RU" sz="1400" b="0" i="0">
                <a:solidFill>
                  <a:srgbClr val="000000"/>
                </a:solidFill>
                <a:effectLst/>
                <a:latin typeface="Arial" panose="020B0604020202020204" pitchFamily="34" charset="0"/>
              </a:rPr>
              <a:t>Яйца хорошо взбить до пены.</a:t>
            </a:r>
          </a:p>
          <a:p>
            <a:r>
              <a:rPr lang="ru-RU" sz="1400"/>
              <a:t>Взбитые яйца процедить через мелкое сито.</a:t>
            </a:r>
          </a:p>
          <a:p>
            <a:r>
              <a:rPr lang="ru-RU" sz="1400"/>
              <a:t>Добавить молоко, морковь, репчатый лук, нарезанный зеленый лук, соль и перец. Перемешать.</a:t>
            </a:r>
          </a:p>
          <a:p>
            <a:r>
              <a:rPr lang="ru-RU" sz="1400"/>
              <a:t>Разогреть сковороду на среднем огне и смазать маслом. Налить тонкий слой яичной смеси и получившийся блинчик жарить на слабом огне 1-2 минуты.</a:t>
            </a:r>
          </a:p>
          <a:p>
            <a:r>
              <a:rPr lang="ru-RU" sz="1400"/>
              <a:t>Начиная от края, аккуратно сворачивать блинчик в рулет, оставив 1/3 блинчика не свернутым. Передвинуть блинчик на освободившееся место в сковороде.</a:t>
            </a:r>
          </a:p>
          <a:p>
            <a:r>
              <a:rPr lang="ru-RU" sz="1400"/>
              <a:t>Сковороду снова смазать маслом и налить тонкий слой яичной смеси на освободившееся место, продолжать жарить на слабом огне примерно 1 минуту, затем продолжить сворачивать блинчик в рулет. Продолжать так жарить, пока не закончится яичная смесь.</a:t>
            </a:r>
          </a:p>
          <a:p>
            <a:r>
              <a:rPr lang="ru-RU" sz="1400"/>
              <a:t>Выложить яичный рулет на доску и разрезать на небольшие кусочки.</a:t>
            </a:r>
          </a:p>
          <a:p>
            <a:r>
              <a:rPr lang="ru-RU" sz="1400"/>
              <a:t> Подавать тамагояки с соевым соусом или соусом терияки.</a:t>
            </a:r>
          </a:p>
        </p:txBody>
      </p:sp>
      <p:pic>
        <p:nvPicPr>
          <p:cNvPr id="17" name="Рисунок 17">
            <a:extLst>
              <a:ext uri="{FF2B5EF4-FFF2-40B4-BE49-F238E27FC236}">
                <a16:creationId xmlns:a16="http://schemas.microsoft.com/office/drawing/2014/main" xmlns="" id="{8DC24AE5-0E37-C843-8DAA-25EC5566E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510" y="4217254"/>
            <a:ext cx="3923109" cy="2640746"/>
          </a:xfrm>
          <a:prstGeom prst="rect">
            <a:avLst/>
          </a:prstGeom>
        </p:spPr>
      </p:pic>
    </p:spTree>
    <p:extLst>
      <p:ext uri="{BB962C8B-B14F-4D97-AF65-F5344CB8AC3E}">
        <p14:creationId xmlns:p14="http://schemas.microsoft.com/office/powerpoint/2010/main" val="333553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2961CCF-A2E8-7F41-B7DA-D28B95342345}"/>
              </a:ext>
            </a:extLst>
          </p:cNvPr>
          <p:cNvSpPr>
            <a:spLocks noGrp="1"/>
          </p:cNvSpPr>
          <p:nvPr>
            <p:ph idx="1"/>
          </p:nvPr>
        </p:nvSpPr>
        <p:spPr>
          <a:xfrm>
            <a:off x="0" y="1"/>
            <a:ext cx="12192000" cy="1250156"/>
          </a:xfrm>
        </p:spPr>
        <p:txBody>
          <a:bodyPr>
            <a:normAutofit/>
          </a:bodyPr>
          <a:lstStyle/>
          <a:p>
            <a:r>
              <a:rPr lang="ru-RU" sz="1600" b="0" i="0">
                <a:solidFill>
                  <a:srgbClr val="000000"/>
                </a:solidFill>
                <a:effectLst/>
                <a:latin typeface="Arial" panose="020B0604020202020204" pitchFamily="34" charset="0"/>
              </a:rPr>
              <a:t>Моти - это вид японского рисового теста. Из него готовят сладости под названием "моти", в том числе дайфуку - пирожные в виде шариков с начинкой. Этот рецепт адаптирован для приготовления японского десерта моти в домашних условиях. Начинка для моти у меня - клубника и крем из маскарпоне с белым шоколадом. Моти можно готовить в микроволновой печи.</a:t>
            </a:r>
            <a:endParaRPr lang="ru-RU" sz="1600"/>
          </a:p>
        </p:txBody>
      </p:sp>
      <p:graphicFrame>
        <p:nvGraphicFramePr>
          <p:cNvPr id="7" name="Таблица 6">
            <a:extLst>
              <a:ext uri="{FF2B5EF4-FFF2-40B4-BE49-F238E27FC236}">
                <a16:creationId xmlns:a16="http://schemas.microsoft.com/office/drawing/2014/main" xmlns="" id="{6D13FA80-0179-844B-9A09-582D6299A40A}"/>
              </a:ext>
            </a:extLst>
          </p:cNvPr>
          <p:cNvGraphicFramePr/>
          <p:nvPr>
            <p:extLst>
              <p:ext uri="{D42A27DB-BD31-4B8C-83A1-F6EECF244321}">
                <p14:modId xmlns:p14="http://schemas.microsoft.com/office/powerpoint/2010/main" val="2299826485"/>
              </p:ext>
            </p:extLst>
          </p:nvPr>
        </p:nvGraphicFramePr>
        <p:xfrm>
          <a:off x="7307760" y="927537"/>
          <a:ext cx="4732732" cy="3701426"/>
        </p:xfrm>
        <a:graphic>
          <a:graphicData uri="http://schemas.openxmlformats.org/drawingml/2006/table">
            <a:tbl>
              <a:tblPr firstRow="1">
                <a:tableStyleId>{5C22544A-7EE6-4342-B048-85BDC9FD1C3A}</a:tableStyleId>
              </a:tblPr>
              <a:tblGrid>
                <a:gridCol w="4732732">
                  <a:extLst>
                    <a:ext uri="{9D8B030D-6E8A-4147-A177-3AD203B41FA5}">
                      <a16:colId xmlns:a16="http://schemas.microsoft.com/office/drawing/2014/main" xmlns="" val="3453429564"/>
                    </a:ext>
                  </a:extLst>
                </a:gridCol>
              </a:tblGrid>
              <a:tr h="338803">
                <a:tc>
                  <a:txBody>
                    <a:bodyPr/>
                    <a:lstStyle/>
                    <a:p>
                      <a:pPr algn="ctr" fontAlgn="t"/>
                      <a:r>
                        <a:rPr lang="ru-RU">
                          <a:effectLst/>
                        </a:rPr>
                        <a:t>Продукты (на 6 порций)</a:t>
                      </a:r>
                    </a:p>
                  </a:txBody>
                  <a:tcPr marL="71438" marT="47625" marB="47625"/>
                </a:tc>
                <a:extLst>
                  <a:ext uri="{0D108BD9-81ED-4DB2-BD59-A6C34878D82A}">
                    <a16:rowId xmlns:a16="http://schemas.microsoft.com/office/drawing/2014/main" xmlns="" val="3920644580"/>
                  </a:ext>
                </a:extLst>
              </a:tr>
              <a:tr h="277680">
                <a:tc>
                  <a:txBody>
                    <a:bodyPr/>
                    <a:lstStyle/>
                    <a:p>
                      <a:pPr algn="ctr" fontAlgn="t"/>
                      <a:r>
                        <a:rPr lang="ru-RU">
                          <a:effectLst/>
                        </a:rPr>
                        <a:t>Для теста:</a:t>
                      </a:r>
                    </a:p>
                  </a:txBody>
                  <a:tcPr marL="71438" marR="71438" marT="14288" marB="14288"/>
                </a:tc>
                <a:extLst>
                  <a:ext uri="{0D108BD9-81ED-4DB2-BD59-A6C34878D82A}">
                    <a16:rowId xmlns:a16="http://schemas.microsoft.com/office/drawing/2014/main" xmlns="" val="3683930695"/>
                  </a:ext>
                </a:extLst>
              </a:tr>
              <a:tr h="277680">
                <a:tc>
                  <a:txBody>
                    <a:bodyPr/>
                    <a:lstStyle/>
                    <a:p>
                      <a:pPr algn="ctr" fontAlgn="t"/>
                      <a:r>
                        <a:rPr lang="ru-RU">
                          <a:effectLst/>
                        </a:rPr>
                        <a:t>Мука рисовая (только клейкая!) — 130 г</a:t>
                      </a:r>
                    </a:p>
                  </a:txBody>
                  <a:tcPr marL="71438" marR="71438" marT="14288" marB="14288"/>
                </a:tc>
                <a:extLst>
                  <a:ext uri="{0D108BD9-81ED-4DB2-BD59-A6C34878D82A}">
                    <a16:rowId xmlns:a16="http://schemas.microsoft.com/office/drawing/2014/main" xmlns="" val="239462999"/>
                  </a:ext>
                </a:extLst>
              </a:tr>
              <a:tr h="277680">
                <a:tc>
                  <a:txBody>
                    <a:bodyPr/>
                    <a:lstStyle/>
                    <a:p>
                      <a:pPr algn="ctr" fontAlgn="t"/>
                      <a:r>
                        <a:rPr lang="ru-RU">
                          <a:effectLst/>
                        </a:rPr>
                        <a:t>Сахарная пудра — 80 г</a:t>
                      </a:r>
                    </a:p>
                  </a:txBody>
                  <a:tcPr marL="71438" marR="71438" marT="14288" marB="14288"/>
                </a:tc>
                <a:extLst>
                  <a:ext uri="{0D108BD9-81ED-4DB2-BD59-A6C34878D82A}">
                    <a16:rowId xmlns:a16="http://schemas.microsoft.com/office/drawing/2014/main" xmlns="" val="3002972081"/>
                  </a:ext>
                </a:extLst>
              </a:tr>
              <a:tr h="277680">
                <a:tc>
                  <a:txBody>
                    <a:bodyPr/>
                    <a:lstStyle/>
                    <a:p>
                      <a:pPr algn="ctr" fontAlgn="t"/>
                      <a:r>
                        <a:rPr lang="ru-RU">
                          <a:effectLst/>
                        </a:rPr>
                        <a:t>Вода — 150 мл</a:t>
                      </a:r>
                    </a:p>
                  </a:txBody>
                  <a:tcPr marL="71438" marR="71438" marT="14288" marB="14288"/>
                </a:tc>
                <a:extLst>
                  <a:ext uri="{0D108BD9-81ED-4DB2-BD59-A6C34878D82A}">
                    <a16:rowId xmlns:a16="http://schemas.microsoft.com/office/drawing/2014/main" xmlns="" val="1628087792"/>
                  </a:ext>
                </a:extLst>
              </a:tr>
              <a:tr h="277680">
                <a:tc>
                  <a:txBody>
                    <a:bodyPr/>
                    <a:lstStyle/>
                    <a:p>
                      <a:pPr algn="ctr" fontAlgn="t"/>
                      <a:r>
                        <a:rPr lang="ru-RU">
                          <a:effectLst/>
                        </a:rPr>
                        <a:t>Для начинки:</a:t>
                      </a:r>
                    </a:p>
                  </a:txBody>
                  <a:tcPr marL="71438" marR="71438" marT="14288" marB="14288"/>
                </a:tc>
                <a:extLst>
                  <a:ext uri="{0D108BD9-81ED-4DB2-BD59-A6C34878D82A}">
                    <a16:rowId xmlns:a16="http://schemas.microsoft.com/office/drawing/2014/main" xmlns="" val="1848061724"/>
                  </a:ext>
                </a:extLst>
              </a:tr>
              <a:tr h="277680">
                <a:tc>
                  <a:txBody>
                    <a:bodyPr/>
                    <a:lstStyle/>
                    <a:p>
                      <a:pPr algn="ctr" fontAlgn="t"/>
                      <a:r>
                        <a:rPr lang="ru-RU">
                          <a:effectLst/>
                        </a:rPr>
                        <a:t>Сыр маскарпоне — 100 г</a:t>
                      </a:r>
                    </a:p>
                  </a:txBody>
                  <a:tcPr marL="71438" marR="71438" marT="14288" marB="14288"/>
                </a:tc>
                <a:extLst>
                  <a:ext uri="{0D108BD9-81ED-4DB2-BD59-A6C34878D82A}">
                    <a16:rowId xmlns:a16="http://schemas.microsoft.com/office/drawing/2014/main" xmlns="" val="880917570"/>
                  </a:ext>
                </a:extLst>
              </a:tr>
              <a:tr h="277680">
                <a:tc>
                  <a:txBody>
                    <a:bodyPr/>
                    <a:lstStyle/>
                    <a:p>
                      <a:pPr algn="ctr" fontAlgn="t"/>
                      <a:r>
                        <a:rPr lang="ru-RU">
                          <a:effectLst/>
                        </a:rPr>
                        <a:t>Шоколад белый — 50 г</a:t>
                      </a:r>
                    </a:p>
                  </a:txBody>
                  <a:tcPr marL="71438" marR="71438" marT="14288" marB="14288"/>
                </a:tc>
                <a:extLst>
                  <a:ext uri="{0D108BD9-81ED-4DB2-BD59-A6C34878D82A}">
                    <a16:rowId xmlns:a16="http://schemas.microsoft.com/office/drawing/2014/main" xmlns="" val="3218026133"/>
                  </a:ext>
                </a:extLst>
              </a:tr>
              <a:tr h="277680">
                <a:tc>
                  <a:txBody>
                    <a:bodyPr/>
                    <a:lstStyle/>
                    <a:p>
                      <a:pPr algn="ctr" fontAlgn="t"/>
                      <a:r>
                        <a:rPr lang="ru-RU">
                          <a:effectLst/>
                        </a:rPr>
                        <a:t>Сахарная пудра — 50 г</a:t>
                      </a:r>
                    </a:p>
                  </a:txBody>
                  <a:tcPr marL="71438" marR="71438" marT="14288" marB="14288"/>
                </a:tc>
                <a:extLst>
                  <a:ext uri="{0D108BD9-81ED-4DB2-BD59-A6C34878D82A}">
                    <a16:rowId xmlns:a16="http://schemas.microsoft.com/office/drawing/2014/main" xmlns="" val="1097424047"/>
                  </a:ext>
                </a:extLst>
              </a:tr>
              <a:tr h="277680">
                <a:tc>
                  <a:txBody>
                    <a:bodyPr/>
                    <a:lstStyle/>
                    <a:p>
                      <a:pPr algn="ctr" fontAlgn="t"/>
                      <a:r>
                        <a:rPr lang="ru-RU">
                          <a:effectLst/>
                        </a:rPr>
                        <a:t>Клубника — 6 шт.</a:t>
                      </a:r>
                    </a:p>
                  </a:txBody>
                  <a:tcPr marL="71438" marR="71438" marT="14288" marB="14288"/>
                </a:tc>
                <a:extLst>
                  <a:ext uri="{0D108BD9-81ED-4DB2-BD59-A6C34878D82A}">
                    <a16:rowId xmlns:a16="http://schemas.microsoft.com/office/drawing/2014/main" xmlns="" val="796468988"/>
                  </a:ext>
                </a:extLst>
              </a:tr>
              <a:tr h="277680">
                <a:tc>
                  <a:txBody>
                    <a:bodyPr/>
                    <a:lstStyle/>
                    <a:p>
                      <a:pPr algn="ctr" fontAlgn="t"/>
                      <a:r>
                        <a:rPr lang="ru-RU">
                          <a:effectLst/>
                        </a:rPr>
                        <a:t>Для формирования моти:</a:t>
                      </a:r>
                    </a:p>
                  </a:txBody>
                  <a:tcPr marL="71438" marR="71438" marT="14288" marB="14288"/>
                </a:tc>
                <a:extLst>
                  <a:ext uri="{0D108BD9-81ED-4DB2-BD59-A6C34878D82A}">
                    <a16:rowId xmlns:a16="http://schemas.microsoft.com/office/drawing/2014/main" xmlns="" val="739901296"/>
                  </a:ext>
                </a:extLst>
              </a:tr>
              <a:tr h="277680">
                <a:tc>
                  <a:txBody>
                    <a:bodyPr/>
                    <a:lstStyle/>
                    <a:p>
                      <a:pPr algn="ctr" fontAlgn="t"/>
                      <a:r>
                        <a:rPr lang="ru-RU">
                          <a:effectLst/>
                        </a:rPr>
                        <a:t>Крахмал кукурузный</a:t>
                      </a:r>
                    </a:p>
                  </a:txBody>
                  <a:tcPr marL="71438" marR="71438" marT="14288" marB="14288"/>
                </a:tc>
                <a:extLst>
                  <a:ext uri="{0D108BD9-81ED-4DB2-BD59-A6C34878D82A}">
                    <a16:rowId xmlns:a16="http://schemas.microsoft.com/office/drawing/2014/main" xmlns="" val="2880983120"/>
                  </a:ext>
                </a:extLst>
              </a:tr>
            </a:tbl>
          </a:graphicData>
        </a:graphic>
      </p:graphicFrame>
      <p:sp>
        <p:nvSpPr>
          <p:cNvPr id="8" name="TextBox 7">
            <a:extLst>
              <a:ext uri="{FF2B5EF4-FFF2-40B4-BE49-F238E27FC236}">
                <a16:creationId xmlns:a16="http://schemas.microsoft.com/office/drawing/2014/main" xmlns="" id="{7CEF16BB-2DEE-0248-9F1B-1FE1815703BF}"/>
              </a:ext>
            </a:extLst>
          </p:cNvPr>
          <p:cNvSpPr txBox="1"/>
          <p:nvPr/>
        </p:nvSpPr>
        <p:spPr>
          <a:xfrm>
            <a:off x="0" y="861021"/>
            <a:ext cx="7156252" cy="3631763"/>
          </a:xfrm>
          <a:prstGeom prst="rect">
            <a:avLst/>
          </a:prstGeom>
          <a:noFill/>
        </p:spPr>
        <p:txBody>
          <a:bodyPr wrap="square" rtlCol="0">
            <a:spAutoFit/>
          </a:bodyPr>
          <a:lstStyle/>
          <a:p>
            <a:pPr algn="l"/>
            <a:r>
              <a:rPr lang="ru-RU" sz="1400"/>
              <a:t>Делаем крем.
В маскарпоне добавляем сахарную пудру и растопленный белый шоколад, всё хорошо перемешиваем и отправляем в холодильник</a:t>
            </a:r>
          </a:p>
          <a:p>
            <a:pPr algn="l"/>
            <a:r>
              <a:rPr lang="ru-RU" sz="1400"/>
              <a:t>Готовим тесто. В тару насыпаем рисовую муку (подходит только мука из клейкого риса!), добавляем сахарную пудру и воду. Перемешиваем.
Накрываем пищевой пленкой, отправляем в микроволновку на 2 минуты при 800W.</a:t>
            </a:r>
          </a:p>
          <a:p>
            <a:pPr algn="l"/>
            <a:r>
              <a:rPr lang="ru-RU" sz="1400"/>
              <a:t>Достаём из микроволновки, хорошо перемешиваем, чтобы не было больших комков, и снова отправляем в микроволновку на 1,5 минуты при 800W. После микроволновки взбиваем тесто при помощи лопатки.</a:t>
            </a:r>
          </a:p>
          <a:p>
            <a:pPr algn="l"/>
            <a:r>
              <a:rPr lang="ru-RU" sz="1400"/>
              <a:t>Так как рисовое тесто очень липкое, доску посыпаем кукурузным крахмалом, и тесто тоже. Раскатываем тесто, делим на 6 частей. Берём одну часть, в центр выкладываем приготовленный крем и клубнику. Собираем в мешочек и хорошо скрепляем края. Формируем моти. Моти с клубникой и кремом из маскарпоне и белого шоколада готовы. Можно кушать сразу. Также можно поставить десерт в холодильник на 1 час, чтобы рисовое тесто хорошо схватилось и крем подзастыл</a:t>
            </a:r>
            <a:r>
              <a:rPr lang="ru-RU" sz="1600"/>
              <a:t>.</a:t>
            </a:r>
          </a:p>
          <a:p>
            <a:pPr algn="l"/>
            <a:endParaRPr lang="ru-RU"/>
          </a:p>
        </p:txBody>
      </p:sp>
      <p:pic>
        <p:nvPicPr>
          <p:cNvPr id="10" name="Рисунок 10">
            <a:extLst>
              <a:ext uri="{FF2B5EF4-FFF2-40B4-BE49-F238E27FC236}">
                <a16:creationId xmlns:a16="http://schemas.microsoft.com/office/drawing/2014/main" xmlns="" id="{3884CD59-2501-8A48-8A14-AAD182CEB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377" y="4270121"/>
            <a:ext cx="4112150" cy="2569253"/>
          </a:xfrm>
          <a:prstGeom prst="rect">
            <a:avLst/>
          </a:prstGeom>
        </p:spPr>
      </p:pic>
    </p:spTree>
    <p:extLst>
      <p:ext uri="{BB962C8B-B14F-4D97-AF65-F5344CB8AC3E}">
        <p14:creationId xmlns:p14="http://schemas.microsoft.com/office/powerpoint/2010/main" val="297043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E579D8F-868B-0F4D-A579-0A2E6217641C}"/>
              </a:ext>
            </a:extLst>
          </p:cNvPr>
          <p:cNvSpPr>
            <a:spLocks noGrp="1"/>
          </p:cNvSpPr>
          <p:nvPr>
            <p:ph idx="1"/>
          </p:nvPr>
        </p:nvSpPr>
        <p:spPr>
          <a:xfrm>
            <a:off x="177403" y="0"/>
            <a:ext cx="12014597" cy="321469"/>
          </a:xfrm>
        </p:spPr>
        <p:txBody>
          <a:bodyPr>
            <a:normAutofit/>
          </a:bodyPr>
          <a:lstStyle/>
          <a:p>
            <a:r>
              <a:rPr lang="ru-RU" sz="1600" b="0" i="0">
                <a:solidFill>
                  <a:srgbClr val="000000"/>
                </a:solidFill>
                <a:effectLst/>
                <a:latin typeface="Arial" panose="020B0604020202020204" pitchFamily="34" charset="0"/>
              </a:rPr>
              <a:t>Популярное блюдо японской кухни - лапша удон с курицей и овощами в соусе терияки. </a:t>
            </a:r>
            <a:endParaRPr lang="ru-RU" sz="1600"/>
          </a:p>
        </p:txBody>
      </p:sp>
      <p:graphicFrame>
        <p:nvGraphicFramePr>
          <p:cNvPr id="5" name="Таблица 4">
            <a:extLst>
              <a:ext uri="{FF2B5EF4-FFF2-40B4-BE49-F238E27FC236}">
                <a16:creationId xmlns:a16="http://schemas.microsoft.com/office/drawing/2014/main" xmlns="" id="{63B45FB0-F427-5544-87D4-CE70FE3A2209}"/>
              </a:ext>
            </a:extLst>
          </p:cNvPr>
          <p:cNvGraphicFramePr/>
          <p:nvPr>
            <p:extLst>
              <p:ext uri="{D42A27DB-BD31-4B8C-83A1-F6EECF244321}">
                <p14:modId xmlns:p14="http://schemas.microsoft.com/office/powerpoint/2010/main" val="856610087"/>
              </p:ext>
            </p:extLst>
          </p:nvPr>
        </p:nvGraphicFramePr>
        <p:xfrm>
          <a:off x="177403" y="321469"/>
          <a:ext cx="4267200" cy="4913010"/>
        </p:xfrm>
        <a:graphic>
          <a:graphicData uri="http://schemas.openxmlformats.org/drawingml/2006/table">
            <a:tbl>
              <a:tblPr firstRow="1">
                <a:tableStyleId>{5C22544A-7EE6-4342-B048-85BDC9FD1C3A}</a:tableStyleId>
              </a:tblPr>
              <a:tblGrid>
                <a:gridCol w="4267200">
                  <a:extLst>
                    <a:ext uri="{9D8B030D-6E8A-4147-A177-3AD203B41FA5}">
                      <a16:colId xmlns:a16="http://schemas.microsoft.com/office/drawing/2014/main" xmlns="" val="3271111060"/>
                    </a:ext>
                  </a:extLst>
                </a:gridCol>
              </a:tblGrid>
              <a:tr h="307646">
                <a:tc>
                  <a:txBody>
                    <a:bodyPr/>
                    <a:lstStyle/>
                    <a:p>
                      <a:pPr algn="ctr" fontAlgn="t"/>
                      <a:r>
                        <a:rPr lang="ru-RU">
                          <a:effectLst/>
                        </a:rPr>
                        <a:t>Продукты (на 4 порции)</a:t>
                      </a:r>
                    </a:p>
                  </a:txBody>
                  <a:tcPr marL="71438" marT="47625" marB="47625"/>
                </a:tc>
                <a:extLst>
                  <a:ext uri="{0D108BD9-81ED-4DB2-BD59-A6C34878D82A}">
                    <a16:rowId xmlns:a16="http://schemas.microsoft.com/office/drawing/2014/main" xmlns="" val="1366476166"/>
                  </a:ext>
                </a:extLst>
              </a:tr>
              <a:tr h="252143">
                <a:tc>
                  <a:txBody>
                    <a:bodyPr/>
                    <a:lstStyle/>
                    <a:p>
                      <a:pPr algn="ctr" fontAlgn="t"/>
                      <a:r>
                        <a:rPr lang="ru-RU">
                          <a:effectLst/>
                        </a:rPr>
                        <a:t>Грудка куриная - 400 г</a:t>
                      </a:r>
                    </a:p>
                  </a:txBody>
                  <a:tcPr marL="71438" marR="71438" marT="14288" marB="14288"/>
                </a:tc>
                <a:extLst>
                  <a:ext uri="{0D108BD9-81ED-4DB2-BD59-A6C34878D82A}">
                    <a16:rowId xmlns:a16="http://schemas.microsoft.com/office/drawing/2014/main" xmlns="" val="1680803798"/>
                  </a:ext>
                </a:extLst>
              </a:tr>
              <a:tr h="252143">
                <a:tc>
                  <a:txBody>
                    <a:bodyPr/>
                    <a:lstStyle/>
                    <a:p>
                      <a:pPr algn="ctr" fontAlgn="t"/>
                      <a:r>
                        <a:rPr lang="ru-RU">
                          <a:effectLst/>
                        </a:rPr>
                        <a:t>Лапша удон - 200 г</a:t>
                      </a:r>
                    </a:p>
                  </a:txBody>
                  <a:tcPr marL="71438" marR="71438" marT="14288" marB="14288"/>
                </a:tc>
                <a:extLst>
                  <a:ext uri="{0D108BD9-81ED-4DB2-BD59-A6C34878D82A}">
                    <a16:rowId xmlns:a16="http://schemas.microsoft.com/office/drawing/2014/main" xmlns="" val="2987445919"/>
                  </a:ext>
                </a:extLst>
              </a:tr>
              <a:tr h="252143">
                <a:tc>
                  <a:txBody>
                    <a:bodyPr/>
                    <a:lstStyle/>
                    <a:p>
                      <a:pPr algn="ctr" fontAlgn="t"/>
                      <a:r>
                        <a:rPr lang="ru-RU">
                          <a:effectLst/>
                        </a:rPr>
                        <a:t>Перец сладкий - 120 г</a:t>
                      </a:r>
                    </a:p>
                  </a:txBody>
                  <a:tcPr marL="71438" marR="71438" marT="14288" marB="14288"/>
                </a:tc>
                <a:extLst>
                  <a:ext uri="{0D108BD9-81ED-4DB2-BD59-A6C34878D82A}">
                    <a16:rowId xmlns:a16="http://schemas.microsoft.com/office/drawing/2014/main" xmlns="" val="3643570233"/>
                  </a:ext>
                </a:extLst>
              </a:tr>
              <a:tr h="252143">
                <a:tc>
                  <a:txBody>
                    <a:bodyPr/>
                    <a:lstStyle/>
                    <a:p>
                      <a:pPr algn="ctr" fontAlgn="t"/>
                      <a:r>
                        <a:rPr lang="ru-RU">
                          <a:effectLst/>
                        </a:rPr>
                        <a:t>Морковь - 70 г</a:t>
                      </a:r>
                    </a:p>
                  </a:txBody>
                  <a:tcPr marL="71438" marR="71438" marT="14288" marB="14288"/>
                </a:tc>
                <a:extLst>
                  <a:ext uri="{0D108BD9-81ED-4DB2-BD59-A6C34878D82A}">
                    <a16:rowId xmlns:a16="http://schemas.microsoft.com/office/drawing/2014/main" xmlns="" val="2061501177"/>
                  </a:ext>
                </a:extLst>
              </a:tr>
              <a:tr h="252143">
                <a:tc>
                  <a:txBody>
                    <a:bodyPr/>
                    <a:lstStyle/>
                    <a:p>
                      <a:pPr algn="ctr" fontAlgn="t"/>
                      <a:r>
                        <a:rPr lang="ru-RU">
                          <a:effectLst/>
                        </a:rPr>
                        <a:t>Лук репчатый - 70 г</a:t>
                      </a:r>
                    </a:p>
                  </a:txBody>
                  <a:tcPr marL="71438" marR="71438" marT="14288" marB="14288"/>
                </a:tc>
                <a:extLst>
                  <a:ext uri="{0D108BD9-81ED-4DB2-BD59-A6C34878D82A}">
                    <a16:rowId xmlns:a16="http://schemas.microsoft.com/office/drawing/2014/main" xmlns="" val="3046851844"/>
                  </a:ext>
                </a:extLst>
              </a:tr>
              <a:tr h="252143">
                <a:tc>
                  <a:txBody>
                    <a:bodyPr/>
                    <a:lstStyle/>
                    <a:p>
                      <a:pPr algn="ctr" fontAlgn="t"/>
                      <a:r>
                        <a:rPr lang="ru-RU">
                          <a:effectLst/>
                        </a:rPr>
                        <a:t>Чеснок - 10 г</a:t>
                      </a:r>
                    </a:p>
                  </a:txBody>
                  <a:tcPr marL="71438" marR="71438" marT="14288" marB="14288"/>
                </a:tc>
                <a:extLst>
                  <a:ext uri="{0D108BD9-81ED-4DB2-BD59-A6C34878D82A}">
                    <a16:rowId xmlns:a16="http://schemas.microsoft.com/office/drawing/2014/main" xmlns="" val="1230380932"/>
                  </a:ext>
                </a:extLst>
              </a:tr>
              <a:tr h="252143">
                <a:tc>
                  <a:txBody>
                    <a:bodyPr/>
                    <a:lstStyle/>
                    <a:p>
                      <a:pPr algn="ctr" fontAlgn="t"/>
                      <a:r>
                        <a:rPr lang="ru-RU">
                          <a:effectLst/>
                        </a:rPr>
                        <a:t>Корень имбиря - 20 г</a:t>
                      </a:r>
                    </a:p>
                  </a:txBody>
                  <a:tcPr marL="71438" marR="71438" marT="14288" marB="14288"/>
                </a:tc>
                <a:extLst>
                  <a:ext uri="{0D108BD9-81ED-4DB2-BD59-A6C34878D82A}">
                    <a16:rowId xmlns:a16="http://schemas.microsoft.com/office/drawing/2014/main" xmlns="" val="1954379494"/>
                  </a:ext>
                </a:extLst>
              </a:tr>
              <a:tr h="252143">
                <a:tc>
                  <a:txBody>
                    <a:bodyPr/>
                    <a:lstStyle/>
                    <a:p>
                      <a:pPr algn="ctr" fontAlgn="t"/>
                      <a:r>
                        <a:rPr lang="ru-RU">
                          <a:effectLst/>
                        </a:rPr>
                        <a:t>Перец красный чили - по вкусу</a:t>
                      </a:r>
                    </a:p>
                  </a:txBody>
                  <a:tcPr marL="71438" marR="71438" marT="14288" marB="14288"/>
                </a:tc>
                <a:extLst>
                  <a:ext uri="{0D108BD9-81ED-4DB2-BD59-A6C34878D82A}">
                    <a16:rowId xmlns:a16="http://schemas.microsoft.com/office/drawing/2014/main" xmlns="" val="2459948141"/>
                  </a:ext>
                </a:extLst>
              </a:tr>
              <a:tr h="252143">
                <a:tc>
                  <a:txBody>
                    <a:bodyPr/>
                    <a:lstStyle/>
                    <a:p>
                      <a:pPr algn="ctr" fontAlgn="t"/>
                      <a:r>
                        <a:rPr lang="ru-RU">
                          <a:effectLst/>
                        </a:rPr>
                        <a:t>Лук зелёный - 15 г</a:t>
                      </a:r>
                    </a:p>
                  </a:txBody>
                  <a:tcPr marL="71438" marR="71438" marT="14288" marB="14288"/>
                </a:tc>
                <a:extLst>
                  <a:ext uri="{0D108BD9-81ED-4DB2-BD59-A6C34878D82A}">
                    <a16:rowId xmlns:a16="http://schemas.microsoft.com/office/drawing/2014/main" xmlns="" val="843879447"/>
                  </a:ext>
                </a:extLst>
              </a:tr>
              <a:tr h="252143">
                <a:tc>
                  <a:txBody>
                    <a:bodyPr/>
                    <a:lstStyle/>
                    <a:p>
                      <a:pPr algn="ctr" fontAlgn="t"/>
                      <a:r>
                        <a:rPr lang="ru-RU">
                          <a:effectLst/>
                        </a:rPr>
                        <a:t>Масло растительное - 3 ст. ложки</a:t>
                      </a:r>
                    </a:p>
                  </a:txBody>
                  <a:tcPr marL="71438" marR="71438" marT="14288" marB="14288"/>
                </a:tc>
                <a:extLst>
                  <a:ext uri="{0D108BD9-81ED-4DB2-BD59-A6C34878D82A}">
                    <a16:rowId xmlns:a16="http://schemas.microsoft.com/office/drawing/2014/main" xmlns="" val="950530606"/>
                  </a:ext>
                </a:extLst>
              </a:tr>
              <a:tr h="252143">
                <a:tc>
                  <a:txBody>
                    <a:bodyPr/>
                    <a:lstStyle/>
                    <a:p>
                      <a:pPr algn="ctr" fontAlgn="t"/>
                      <a:r>
                        <a:rPr lang="ru-RU">
                          <a:effectLst/>
                        </a:rPr>
                        <a:t>Соус терияки - 120 г</a:t>
                      </a:r>
                    </a:p>
                  </a:txBody>
                  <a:tcPr marL="71438" marR="71438" marT="14288" marB="14288"/>
                </a:tc>
                <a:extLst>
                  <a:ext uri="{0D108BD9-81ED-4DB2-BD59-A6C34878D82A}">
                    <a16:rowId xmlns:a16="http://schemas.microsoft.com/office/drawing/2014/main" xmlns="" val="1838795268"/>
                  </a:ext>
                </a:extLst>
              </a:tr>
              <a:tr h="252143">
                <a:tc>
                  <a:txBody>
                    <a:bodyPr/>
                    <a:lstStyle/>
                    <a:p>
                      <a:pPr algn="ctr" fontAlgn="t"/>
                      <a:r>
                        <a:rPr lang="ru-RU">
                          <a:effectLst/>
                        </a:rPr>
                        <a:t>Соус соевый - 50 г</a:t>
                      </a:r>
                    </a:p>
                  </a:txBody>
                  <a:tcPr marL="71438" marR="71438" marT="14288" marB="14288"/>
                </a:tc>
                <a:extLst>
                  <a:ext uri="{0D108BD9-81ED-4DB2-BD59-A6C34878D82A}">
                    <a16:rowId xmlns:a16="http://schemas.microsoft.com/office/drawing/2014/main" xmlns="" val="977198028"/>
                  </a:ext>
                </a:extLst>
              </a:tr>
              <a:tr h="252143">
                <a:tc>
                  <a:txBody>
                    <a:bodyPr/>
                    <a:lstStyle/>
                    <a:p>
                      <a:pPr algn="ctr" fontAlgn="t"/>
                      <a:r>
                        <a:rPr lang="ru-RU">
                          <a:effectLst/>
                        </a:rPr>
                        <a:t>Соль - по вкусу</a:t>
                      </a:r>
                    </a:p>
                  </a:txBody>
                  <a:tcPr marL="71438" marR="71438" marT="14288" marB="14288"/>
                </a:tc>
                <a:extLst>
                  <a:ext uri="{0D108BD9-81ED-4DB2-BD59-A6C34878D82A}">
                    <a16:rowId xmlns:a16="http://schemas.microsoft.com/office/drawing/2014/main" xmlns="" val="1709548824"/>
                  </a:ext>
                </a:extLst>
              </a:tr>
              <a:tr h="252143">
                <a:tc>
                  <a:txBody>
                    <a:bodyPr/>
                    <a:lstStyle/>
                    <a:p>
                      <a:pPr algn="ctr" fontAlgn="t"/>
                      <a:r>
                        <a:rPr lang="ru-RU">
                          <a:effectLst/>
                        </a:rPr>
                        <a:t>Перец чёрный молотый - 1 ч. ложка</a:t>
                      </a:r>
                    </a:p>
                  </a:txBody>
                  <a:tcPr marL="71438" marR="71438" marT="14288" marB="14288"/>
                </a:tc>
                <a:extLst>
                  <a:ext uri="{0D108BD9-81ED-4DB2-BD59-A6C34878D82A}">
                    <a16:rowId xmlns:a16="http://schemas.microsoft.com/office/drawing/2014/main" xmlns="" val="3228206142"/>
                  </a:ext>
                </a:extLst>
              </a:tr>
              <a:tr h="252143">
                <a:tc>
                  <a:txBody>
                    <a:bodyPr/>
                    <a:lstStyle/>
                    <a:p>
                      <a:pPr algn="ctr" fontAlgn="t"/>
                      <a:r>
                        <a:rPr lang="ru-RU">
                          <a:effectLst/>
                        </a:rPr>
                        <a:t>Кунжут обжаренный - 1 ч. ложка</a:t>
                      </a:r>
                    </a:p>
                  </a:txBody>
                  <a:tcPr marL="71438" marR="71438" marT="14288" marB="14288"/>
                </a:tc>
                <a:extLst>
                  <a:ext uri="{0D108BD9-81ED-4DB2-BD59-A6C34878D82A}">
                    <a16:rowId xmlns:a16="http://schemas.microsoft.com/office/drawing/2014/main" xmlns="" val="1737489004"/>
                  </a:ext>
                </a:extLst>
              </a:tr>
            </a:tbl>
          </a:graphicData>
        </a:graphic>
      </p:graphicFrame>
      <p:sp>
        <p:nvSpPr>
          <p:cNvPr id="8" name="TextBox 7">
            <a:extLst>
              <a:ext uri="{FF2B5EF4-FFF2-40B4-BE49-F238E27FC236}">
                <a16:creationId xmlns:a16="http://schemas.microsoft.com/office/drawing/2014/main" xmlns="" id="{FDDC6D06-7BA4-DC41-9CD5-77371A8CFC2C}"/>
              </a:ext>
            </a:extLst>
          </p:cNvPr>
          <p:cNvSpPr txBox="1"/>
          <p:nvPr/>
        </p:nvSpPr>
        <p:spPr>
          <a:xfrm>
            <a:off x="4444602" y="193946"/>
            <a:ext cx="7016353" cy="4616648"/>
          </a:xfrm>
          <a:prstGeom prst="rect">
            <a:avLst/>
          </a:prstGeom>
          <a:noFill/>
        </p:spPr>
        <p:txBody>
          <a:bodyPr wrap="square" rtlCol="0">
            <a:spAutoFit/>
          </a:bodyPr>
          <a:lstStyle/>
          <a:p>
            <a:pPr algn="l"/>
            <a:r>
              <a:rPr lang="ru-RU" sz="1400"/>
              <a:t>Куриную грудку нарезать небольшими полосками, посолить и поперчить (по ½ ч. Ложки) – это сделает вкус куриного мяса более насыщенным.Корень имбиря очистить и мелко нарезать.Хорошо разогреть сковороду, налить растительное масло и обжарить имбирь 1-2 минуты на среднем огне. Добавить в сковороду кусочки курицы и обжарить 5 минут на среднем огне, до золотистости, иногда помешивая. Репчатый лук мелко нарезать. Добавить лук в сковороду с курицей и обжарить 2 минуты на среднем огне. Морковь очистить и нарезать мелкой длинной соломкой. Добавить морковь в сковороду к курице и луку. Обжарить еще 2 минуты. В кастрюле нагреть воду, подсолить (1/2 ч. Ложки) и отварить лапшу удон согласно инструкции на упаковке. Сладкий перец очистить от семян и плодоножки и нарезать продольными полосками. Добавить сладкий перец в сковороду. Обжаривать 1 минуту на среднем огне. Чеснок очистить и мелко нарезать. Добавить в сковороду чеснок. Красный перец чили нарезать колечками и тоже добавить в сковороду. Перемешать. Добавить соевый соус и соус терияки, перемешать. Добавить в сковороду соль по вкусу, оставшийся чёрный молотый перец и 100 мл воды. Перемешать и накрыть крышкой. Тушить курицу с овощами в соусе терияки 1 минуту. Слить воду, в которой варилась лапша удон, и промыть лапшу под проточной холодной водой. Добавить лапшу в сковороду с курицей и овощами. Тщательно перемешать, накрыть крышкой и готовить лапшу удон с курицей и овощами в соусе терияки 1-2 минуты на слабом огне. Зелёный лук крупно нарезать. Выключить плиту. Добавить в сковороду зелёный лук и перемешать. Посыпать кунжутом. Лапша удон с курицей и овощами в соусе терияке готова.</a:t>
            </a:r>
          </a:p>
        </p:txBody>
      </p:sp>
      <p:pic>
        <p:nvPicPr>
          <p:cNvPr id="9" name="Рисунок 9">
            <a:extLst>
              <a:ext uri="{FF2B5EF4-FFF2-40B4-BE49-F238E27FC236}">
                <a16:creationId xmlns:a16="http://schemas.microsoft.com/office/drawing/2014/main" xmlns="" id="{4E15EE92-C325-2246-AC9C-1417F9964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828" y="4535731"/>
            <a:ext cx="4267200" cy="2212833"/>
          </a:xfrm>
          <a:prstGeom prst="rect">
            <a:avLst/>
          </a:prstGeom>
        </p:spPr>
      </p:pic>
    </p:spTree>
    <p:extLst>
      <p:ext uri="{BB962C8B-B14F-4D97-AF65-F5344CB8AC3E}">
        <p14:creationId xmlns:p14="http://schemas.microsoft.com/office/powerpoint/2010/main" val="184742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F3E4887-F0F2-1D45-B058-4CD3059D3844}"/>
              </a:ext>
            </a:extLst>
          </p:cNvPr>
          <p:cNvSpPr>
            <a:spLocks noGrp="1"/>
          </p:cNvSpPr>
          <p:nvPr>
            <p:ph idx="1"/>
          </p:nvPr>
        </p:nvSpPr>
        <p:spPr>
          <a:xfrm>
            <a:off x="213717" y="-40342"/>
            <a:ext cx="11287721" cy="2844264"/>
          </a:xfrm>
        </p:spPr>
        <p:txBody>
          <a:bodyPr/>
          <a:lstStyle/>
          <a:p>
            <a:r>
              <a:rPr lang="ru-RU"/>
              <a:t>Японцы находятся на первом месте среди остальных наций по продолжительности жизни. Мужчины там доживают до 86 лет, женщины до 88 лет. Об этом свидетельствуют данные Всемирной Организации Здравоохранения за 2016 годНа такую большую продолжительность жизни оказывают влияние много факторов. Главную роль играет питание. Оно у японцев особое, отличающееся от того, к которому привыкли люди в западных странах.</a:t>
            </a:r>
          </a:p>
        </p:txBody>
      </p:sp>
      <p:pic>
        <p:nvPicPr>
          <p:cNvPr id="9" name="Рисунок 9">
            <a:extLst>
              <a:ext uri="{FF2B5EF4-FFF2-40B4-BE49-F238E27FC236}">
                <a16:creationId xmlns:a16="http://schemas.microsoft.com/office/drawing/2014/main" xmlns="" id="{BC886CD0-BC35-BD4B-AF7F-C6141A38C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17" y="3000375"/>
            <a:ext cx="5882283" cy="3571875"/>
          </a:xfrm>
          <a:prstGeom prst="rect">
            <a:avLst/>
          </a:prstGeom>
        </p:spPr>
      </p:pic>
      <p:pic>
        <p:nvPicPr>
          <p:cNvPr id="10" name="Рисунок 10">
            <a:extLst>
              <a:ext uri="{FF2B5EF4-FFF2-40B4-BE49-F238E27FC236}">
                <a16:creationId xmlns:a16="http://schemas.microsoft.com/office/drawing/2014/main" xmlns="" id="{ECBEBDC7-A296-0540-AEF6-74FE23062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97" y="3000375"/>
            <a:ext cx="5030986" cy="3640168"/>
          </a:xfrm>
          <a:prstGeom prst="rect">
            <a:avLst/>
          </a:prstGeom>
        </p:spPr>
      </p:pic>
    </p:spTree>
    <p:extLst>
      <p:ext uri="{BB962C8B-B14F-4D97-AF65-F5344CB8AC3E}">
        <p14:creationId xmlns:p14="http://schemas.microsoft.com/office/powerpoint/2010/main" val="183418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2923A88-1819-5845-9DD3-E79BC391FA6C}"/>
              </a:ext>
            </a:extLst>
          </p:cNvPr>
          <p:cNvSpPr>
            <a:spLocks noGrp="1"/>
          </p:cNvSpPr>
          <p:nvPr>
            <p:ph idx="1"/>
          </p:nvPr>
        </p:nvSpPr>
        <p:spPr>
          <a:xfrm rot="10800000" flipV="1">
            <a:off x="210550" y="101863"/>
            <a:ext cx="11770895" cy="3737903"/>
          </a:xfrm>
        </p:spPr>
        <p:txBody>
          <a:bodyPr>
            <a:noAutofit/>
          </a:bodyPr>
          <a:lstStyle/>
          <a:p>
            <a:pPr marL="0" indent="0" fontAlgn="t">
              <a:buNone/>
            </a:pPr>
            <a:endParaRPr lang="ru-RU" sz="1600">
              <a:effectLst/>
            </a:endParaRPr>
          </a:p>
          <a:p>
            <a:r>
              <a:rPr lang="ru-RU" sz="1600" b="1">
                <a:effectLst/>
                <a:latin typeface="Roboto" panose="02000000000000000000" pitchFamily="2" charset="0"/>
              </a:rPr>
              <a:t>Главные принципы японского рациона</a:t>
            </a:r>
          </a:p>
          <a:p>
            <a:r>
              <a:rPr lang="ru-RU" sz="1600">
                <a:effectLst/>
              </a:rPr>
              <a:t>Жители этой страны в своем питании предпочитают натуральные продукты. Пища, приготовленная промышленным способом, у них не в чести, так же, как фастфуд. Они придают большое значение свежести и высокому качеству пищевых припасов. Снедь длительного хранения они не используют, исключение составляют лишь рис и соусы.</a:t>
            </a:r>
          </a:p>
          <a:p>
            <a:r>
              <a:rPr lang="ru-RU" sz="1600">
                <a:effectLst/>
              </a:rPr>
              <a:t>В рецептах готовки пищу подвергают минимальной термической обработке, стараются сберечь ее первоначальный вид и вкус.</a:t>
            </a:r>
          </a:p>
          <a:p>
            <a:r>
              <a:rPr lang="ru-RU" sz="1600">
                <a:effectLst/>
              </a:rPr>
              <a:t>Спецификой кухни этой страны является использование в рецептах еды большого количества рыбных и морских продуктов (они занимают второе место после риса). Напомним, что такая пища содержит много полиненасыщенных жирных кислот Омега-3, которые исключительно важны для здоровья.</a:t>
            </a:r>
            <a:r>
              <a:rPr lang="ru-RU" sz="1600" kern="1200">
                <a:solidFill>
                  <a:srgbClr val="000000"/>
                </a:solidFill>
                <a:effectLst/>
                <a:latin typeface="Calibri" panose="020F0502020204030204" pitchFamily="34" charset="0"/>
                <a:ea typeface="+mn-ea"/>
                <a:cs typeface="+mn-cs"/>
              </a:rPr>
              <a:t> </a:t>
            </a:r>
            <a:endParaRPr lang="ru-RU" sz="1600">
              <a:effectLst/>
            </a:endParaRPr>
          </a:p>
          <a:p>
            <a:r>
              <a:rPr lang="ru-RU" sz="1600">
                <a:effectLst/>
              </a:rPr>
              <a:t>При кулинарной обработке рыбу и морепродукты подвергают минимальному термическому воздействию, чаще всего их слегка обжаривают или готовят на пару.</a:t>
            </a:r>
          </a:p>
          <a:p>
            <a:r>
              <a:rPr lang="ru-RU" sz="1600">
                <a:effectLst/>
              </a:rPr>
              <a:t>Мясо (говядину и свинину) японцы стали использовать позже, чем другие народы, поэтому его употребляют в питание значительно реже, чем рыбу.</a:t>
            </a:r>
          </a:p>
          <a:p>
            <a:pPr marL="0" indent="0">
              <a:buNone/>
            </a:pPr>
            <a:endParaRPr lang="ru-RU" sz="1600"/>
          </a:p>
        </p:txBody>
      </p:sp>
      <p:pic>
        <p:nvPicPr>
          <p:cNvPr id="2" name="Рисунок 5">
            <a:extLst>
              <a:ext uri="{FF2B5EF4-FFF2-40B4-BE49-F238E27FC236}">
                <a16:creationId xmlns:a16="http://schemas.microsoft.com/office/drawing/2014/main" xmlns="" id="{CD2A6600-BE17-874F-8DA5-FA6970F57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452" y="3704002"/>
            <a:ext cx="3961019" cy="3052136"/>
          </a:xfrm>
          <a:prstGeom prst="rect">
            <a:avLst/>
          </a:prstGeom>
        </p:spPr>
      </p:pic>
      <p:pic>
        <p:nvPicPr>
          <p:cNvPr id="6" name="Рисунок 6">
            <a:extLst>
              <a:ext uri="{FF2B5EF4-FFF2-40B4-BE49-F238E27FC236}">
                <a16:creationId xmlns:a16="http://schemas.microsoft.com/office/drawing/2014/main" xmlns="" id="{FC21DA1D-7744-1645-A9D7-E526B09C0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87" y="3834394"/>
            <a:ext cx="4838324" cy="2927118"/>
          </a:xfrm>
          <a:prstGeom prst="rect">
            <a:avLst/>
          </a:prstGeom>
        </p:spPr>
      </p:pic>
    </p:spTree>
    <p:extLst>
      <p:ext uri="{BB962C8B-B14F-4D97-AF65-F5344CB8AC3E}">
        <p14:creationId xmlns:p14="http://schemas.microsoft.com/office/powerpoint/2010/main" val="282344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xmlns="" id="{D5CD9AF1-71FC-8F46-BED1-868A665DD4A4}"/>
              </a:ext>
            </a:extLst>
          </p:cNvPr>
          <p:cNvSpPr>
            <a:spLocks noGrp="1"/>
          </p:cNvSpPr>
          <p:nvPr>
            <p:ph idx="1"/>
          </p:nvPr>
        </p:nvSpPr>
        <p:spPr>
          <a:xfrm>
            <a:off x="0" y="1"/>
            <a:ext cx="12215811" cy="2803921"/>
          </a:xfrm>
        </p:spPr>
        <p:txBody>
          <a:bodyPr>
            <a:noAutofit/>
          </a:bodyPr>
          <a:lstStyle/>
          <a:p>
            <a:r>
              <a:rPr lang="ru-RU" sz="2000"/>
              <a:t>Трудно представить себе японскую кухню без овощей, которые имеют давнюю историю на Японских островах. Как и другие народы, японцы в древности собирали дикорастущие растения - дикий лук рокамболь, белокопытник, папоротник орляк. Из Китая были завезены редька, морковь, съедобный лопух, а в 10 веке к ним добавились репа, огурцы, баклажаны, горчица, новые виды дыни. К первой половине 19 в. в стране уже выращивались кабачки, красный перец, картофель, а после “открытия” страны европейцами японцы познакомились с ранее неведомыми им овощями - капустой, луком, кукурузой, спаржей, помидорами. Затем появились клубника, разные виды дыни, арбузы. После второй мировой войны - салат, зеленый перец, капуста спаржевая и цветная придали японской кухне западный аромат.Кроме того японцы едят малоизвестные европейцам, обладающие полезными свойствами овощи и растения. В частности, очень популярны корень лотоса, ростки бамбука, различные сорта редьки и многочисленные виды бобов, а также ямс, гобо, конняку, мицуба, васаби, выращиваемые на поленьях грибы</a:t>
            </a:r>
          </a:p>
        </p:txBody>
      </p:sp>
      <p:pic>
        <p:nvPicPr>
          <p:cNvPr id="2" name="Рисунок 2">
            <a:extLst>
              <a:ext uri="{FF2B5EF4-FFF2-40B4-BE49-F238E27FC236}">
                <a16:creationId xmlns:a16="http://schemas.microsoft.com/office/drawing/2014/main" xmlns="" id="{4434AAD5-E6EF-0D43-85E0-899734F65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658" y="3125390"/>
            <a:ext cx="8286750" cy="3607593"/>
          </a:xfrm>
          <a:prstGeom prst="rect">
            <a:avLst/>
          </a:prstGeom>
        </p:spPr>
      </p:pic>
    </p:spTree>
    <p:extLst>
      <p:ext uri="{BB962C8B-B14F-4D97-AF65-F5344CB8AC3E}">
        <p14:creationId xmlns:p14="http://schemas.microsoft.com/office/powerpoint/2010/main" val="308489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49DA956-EA87-C748-90B3-2EE7A450B236}"/>
              </a:ext>
            </a:extLst>
          </p:cNvPr>
          <p:cNvSpPr>
            <a:spLocks noGrp="1"/>
          </p:cNvSpPr>
          <p:nvPr>
            <p:ph idx="1"/>
          </p:nvPr>
        </p:nvSpPr>
        <p:spPr>
          <a:xfrm>
            <a:off x="0" y="0"/>
            <a:ext cx="12050316" cy="3125391"/>
          </a:xfrm>
        </p:spPr>
        <p:txBody>
          <a:bodyPr/>
          <a:lstStyle/>
          <a:p>
            <a:r>
              <a:rPr lang="ru-RU" b="0" i="0">
                <a:solidFill>
                  <a:srgbClr val="000000"/>
                </a:solidFill>
                <a:effectLst/>
                <a:latin typeface="Helvetica Neue"/>
              </a:rPr>
              <a:t>Соусы и приправы с острым вкусом, присущие японской кулинарии (соевый соус, горчица васаби, рисовый уксус, соусы из лимонов, горьких апельсинов и др.), положительно влияют на здоровье и оказывают пользу организму. Они активизируют работу желудочно-кишечного тракта и печени, стимулируют стул. Также они обладают бактерицидными свойствами.</a:t>
            </a:r>
            <a:endParaRPr lang="ru-RU"/>
          </a:p>
        </p:txBody>
      </p:sp>
      <p:pic>
        <p:nvPicPr>
          <p:cNvPr id="4" name="Рисунок 4">
            <a:extLst>
              <a:ext uri="{FF2B5EF4-FFF2-40B4-BE49-F238E27FC236}">
                <a16:creationId xmlns:a16="http://schemas.microsoft.com/office/drawing/2014/main" xmlns="" id="{CD809114-4700-B64B-8599-30BF15F25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01" y="2571750"/>
            <a:ext cx="3612445" cy="3852333"/>
          </a:xfrm>
          <a:prstGeom prst="rect">
            <a:avLst/>
          </a:prstGeom>
        </p:spPr>
      </p:pic>
      <p:pic>
        <p:nvPicPr>
          <p:cNvPr id="2" name="Рисунок 4">
            <a:extLst>
              <a:ext uri="{FF2B5EF4-FFF2-40B4-BE49-F238E27FC236}">
                <a16:creationId xmlns:a16="http://schemas.microsoft.com/office/drawing/2014/main" xmlns="" id="{BAFEA22C-7FF5-5C4E-BD3A-FFB809D8A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5158" y="2330647"/>
            <a:ext cx="5018486" cy="4334537"/>
          </a:xfrm>
          <a:prstGeom prst="rect">
            <a:avLst/>
          </a:prstGeom>
        </p:spPr>
      </p:pic>
    </p:spTree>
    <p:extLst>
      <p:ext uri="{BB962C8B-B14F-4D97-AF65-F5344CB8AC3E}">
        <p14:creationId xmlns:p14="http://schemas.microsoft.com/office/powerpoint/2010/main" val="424449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45B8FA6-16AA-EB44-B1A9-B2BAD69FBB11}"/>
              </a:ext>
            </a:extLst>
          </p:cNvPr>
          <p:cNvSpPr>
            <a:spLocks noGrp="1"/>
          </p:cNvSpPr>
          <p:nvPr>
            <p:ph idx="1"/>
          </p:nvPr>
        </p:nvSpPr>
        <p:spPr>
          <a:xfrm>
            <a:off x="0" y="0"/>
            <a:ext cx="12192000" cy="2964656"/>
          </a:xfrm>
        </p:spPr>
        <p:txBody>
          <a:bodyPr>
            <a:normAutofit/>
          </a:bodyPr>
          <a:lstStyle/>
          <a:p>
            <a:r>
              <a:rPr lang="ru-RU" sz="1800" b="1" i="0">
                <a:solidFill>
                  <a:srgbClr val="000000"/>
                </a:solidFill>
                <a:effectLst/>
                <a:latin typeface="Roboto" panose="02000000000000000000" pitchFamily="2" charset="0"/>
              </a:rPr>
              <a:t>Размер и количество кушаний</a:t>
            </a:r>
          </a:p>
          <a:p>
            <a:r>
              <a:rPr lang="ru-RU" sz="1800" b="0" i="0">
                <a:solidFill>
                  <a:srgbClr val="000000"/>
                </a:solidFill>
                <a:effectLst/>
                <a:latin typeface="Helvetica Neue"/>
              </a:rPr>
              <a:t>Еду там подают небольшими порциями, во избежание переедания. Богатое застолье характеризуется отнюдь не величиной порций, а широким ассортиментом разнообразных кушаний. Молодым людям дают больше еды, чем пожилым, так как им нужно больше энергии, а у пожилых из-за переедания могут появиться различные болезни. Здоровье в пожилом возрасте требует ограничения в еде. Обед должен содержать рис, супы двух видов и примерно пять разных закусок. Главное блюдо в местных обычаях питания отсутствует. Все кушанья принято подавать на стол одновременно. Горячими подают только рис, супы, а также некоторые мясные кушанья.
Непременная часть любого обеда — зеленый чай. Его употребляют на протяжении всего обеда и после его окончания.</a:t>
            </a:r>
          </a:p>
        </p:txBody>
      </p:sp>
      <p:pic>
        <p:nvPicPr>
          <p:cNvPr id="4" name="Рисунок 4">
            <a:extLst>
              <a:ext uri="{FF2B5EF4-FFF2-40B4-BE49-F238E27FC236}">
                <a16:creationId xmlns:a16="http://schemas.microsoft.com/office/drawing/2014/main" xmlns="" id="{63BB43CD-5288-C642-9595-39082FD1D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50" y="2964656"/>
            <a:ext cx="5542566" cy="3554015"/>
          </a:xfrm>
          <a:prstGeom prst="rect">
            <a:avLst/>
          </a:prstGeom>
        </p:spPr>
      </p:pic>
      <p:pic>
        <p:nvPicPr>
          <p:cNvPr id="2" name="Рисунок 4">
            <a:extLst>
              <a:ext uri="{FF2B5EF4-FFF2-40B4-BE49-F238E27FC236}">
                <a16:creationId xmlns:a16="http://schemas.microsoft.com/office/drawing/2014/main" xmlns="" id="{8BDB7E27-88B4-E349-A758-994809460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422" y="2827074"/>
            <a:ext cx="5387578" cy="3554015"/>
          </a:xfrm>
          <a:prstGeom prst="rect">
            <a:avLst/>
          </a:prstGeom>
        </p:spPr>
      </p:pic>
    </p:spTree>
    <p:extLst>
      <p:ext uri="{BB962C8B-B14F-4D97-AF65-F5344CB8AC3E}">
        <p14:creationId xmlns:p14="http://schemas.microsoft.com/office/powerpoint/2010/main" val="364169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a:extLst>
              <a:ext uri="{FF2B5EF4-FFF2-40B4-BE49-F238E27FC236}">
                <a16:creationId xmlns:a16="http://schemas.microsoft.com/office/drawing/2014/main" xmlns="" id="{1AC1D83B-37D8-9C4E-9B26-F53457124E32}"/>
              </a:ext>
            </a:extLst>
          </p:cNvPr>
          <p:cNvSpPr>
            <a:spLocks noGrp="1"/>
          </p:cNvSpPr>
          <p:nvPr>
            <p:ph idx="1"/>
          </p:nvPr>
        </p:nvSpPr>
        <p:spPr>
          <a:xfrm>
            <a:off x="0" y="1"/>
            <a:ext cx="12001500" cy="3232545"/>
          </a:xfrm>
        </p:spPr>
        <p:txBody>
          <a:bodyPr>
            <a:normAutofit/>
          </a:bodyPr>
          <a:lstStyle/>
          <a:p>
            <a:r>
              <a:rPr lang="ru-RU" sz="1800" b="1" i="0">
                <a:solidFill>
                  <a:srgbClr val="000000"/>
                </a:solidFill>
                <a:effectLst/>
                <a:latin typeface="Roboto" panose="02000000000000000000" pitchFamily="2" charset="0"/>
              </a:rPr>
              <a:t>Повседневные продукты</a:t>
            </a:r>
          </a:p>
          <a:p>
            <a:r>
              <a:rPr lang="ru-RU" sz="1800" b="0" i="0">
                <a:solidFill>
                  <a:srgbClr val="000000"/>
                </a:solidFill>
                <a:effectLst/>
                <a:latin typeface="Helvetica Neue"/>
              </a:rPr>
              <a:t>Прежде всего, это рис. Это главный продукт питания практически во всех странах Азии. В Японии предпочитают такие сорта, для которых характерна повышенная клейкость. Готовое кушанье из клейкого риса получается комковатым, благодаря этому его легко есть с помощью палочек. Рис едят сам по себе, а также используют как компонент всевозможных блюд.Вторым распространенным продуктом является соя. Она представляет собой круглые бобы бежевого цвета и небольшого размера. Они не применяются сами по себе, а употребляются только в переработанном виде. Из них делают всем известный соевый соус, а также соевое молоко, соевый сыр, пасту мисо.
Еще один продукт повседневного использования — лапша, пшеничная и гречневая. Ее применяют не только для супов и гарниров, но также кладут в салаты. Одно из самых любимых кушаний в этой стране — это суп рамэн, который представляет собой лапшу в мясном (реже овощном) бульоне.</a:t>
            </a:r>
          </a:p>
        </p:txBody>
      </p:sp>
      <p:pic>
        <p:nvPicPr>
          <p:cNvPr id="10" name="Рисунок 10">
            <a:extLst>
              <a:ext uri="{FF2B5EF4-FFF2-40B4-BE49-F238E27FC236}">
                <a16:creationId xmlns:a16="http://schemas.microsoft.com/office/drawing/2014/main" xmlns="" id="{9444DBA8-6432-8B4D-A53A-71D07458A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13" y="3625454"/>
            <a:ext cx="5905500" cy="3018234"/>
          </a:xfrm>
          <a:prstGeom prst="rect">
            <a:avLst/>
          </a:prstGeom>
        </p:spPr>
      </p:pic>
      <p:pic>
        <p:nvPicPr>
          <p:cNvPr id="11" name="Рисунок 11">
            <a:extLst>
              <a:ext uri="{FF2B5EF4-FFF2-40B4-BE49-F238E27FC236}">
                <a16:creationId xmlns:a16="http://schemas.microsoft.com/office/drawing/2014/main" xmlns="" id="{1327AEB4-4CE4-7642-B0B0-3D30E035B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656" y="3625454"/>
            <a:ext cx="4510531" cy="3018235"/>
          </a:xfrm>
          <a:prstGeom prst="rect">
            <a:avLst/>
          </a:prstGeom>
        </p:spPr>
      </p:pic>
    </p:spTree>
    <p:extLst>
      <p:ext uri="{BB962C8B-B14F-4D97-AF65-F5344CB8AC3E}">
        <p14:creationId xmlns:p14="http://schemas.microsoft.com/office/powerpoint/2010/main" val="84804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0A60A40-D728-644C-A0A4-2B6C735F66F5}"/>
              </a:ext>
            </a:extLst>
          </p:cNvPr>
          <p:cNvSpPr>
            <a:spLocks noGrp="1"/>
          </p:cNvSpPr>
          <p:nvPr>
            <p:ph idx="1"/>
          </p:nvPr>
        </p:nvSpPr>
        <p:spPr>
          <a:xfrm flipV="1">
            <a:off x="446485" y="-2450723"/>
            <a:ext cx="12192000" cy="1629192"/>
          </a:xfrm>
        </p:spPr>
        <p:txBody>
          <a:bodyPr>
            <a:noAutofit/>
          </a:bodyPr>
          <a:lstStyle/>
          <a:p>
            <a:r>
              <a:rPr lang="ru-RU" sz="1100" b="1" i="0">
                <a:solidFill>
                  <a:srgbClr val="000000"/>
                </a:solidFill>
                <a:effectLst/>
                <a:latin typeface="-apple-system"/>
              </a:rPr>
              <a:t>Отядзукэ</a:t>
            </a:r>
            <a:endParaRPr lang="ru-RU" sz="1600" b="0" i="0">
              <a:solidFill>
                <a:srgbClr val="000000"/>
              </a:solidFill>
              <a:effectLst/>
              <a:latin typeface="Helvetica Neue"/>
            </a:endParaRPr>
          </a:p>
        </p:txBody>
      </p:sp>
      <p:pic>
        <p:nvPicPr>
          <p:cNvPr id="5" name="Рисунок 5">
            <a:extLst>
              <a:ext uri="{FF2B5EF4-FFF2-40B4-BE49-F238E27FC236}">
                <a16:creationId xmlns:a16="http://schemas.microsoft.com/office/drawing/2014/main" xmlns="" id="{5961C7F3-3156-2742-BD85-FFBBF3BC7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5" y="2948236"/>
            <a:ext cx="3619500" cy="3333321"/>
          </a:xfrm>
          <a:prstGeom prst="rect">
            <a:avLst/>
          </a:prstGeom>
        </p:spPr>
      </p:pic>
      <p:pic>
        <p:nvPicPr>
          <p:cNvPr id="6" name="Рисунок 6">
            <a:extLst>
              <a:ext uri="{FF2B5EF4-FFF2-40B4-BE49-F238E27FC236}">
                <a16:creationId xmlns:a16="http://schemas.microsoft.com/office/drawing/2014/main" xmlns="" id="{DA2D3B6C-6939-9146-AD0C-07BFC91AC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87" y="3136304"/>
            <a:ext cx="3321843" cy="3145253"/>
          </a:xfrm>
          <a:prstGeom prst="rect">
            <a:avLst/>
          </a:prstGeom>
        </p:spPr>
      </p:pic>
      <p:pic>
        <p:nvPicPr>
          <p:cNvPr id="2" name="Рисунок 3">
            <a:extLst>
              <a:ext uri="{FF2B5EF4-FFF2-40B4-BE49-F238E27FC236}">
                <a16:creationId xmlns:a16="http://schemas.microsoft.com/office/drawing/2014/main" xmlns="" id="{3A672B59-271F-AC42-A267-6C0BEDDE3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70" y="2948236"/>
            <a:ext cx="4321969" cy="3333321"/>
          </a:xfrm>
          <a:prstGeom prst="rect">
            <a:avLst/>
          </a:prstGeom>
        </p:spPr>
      </p:pic>
      <p:sp>
        <p:nvSpPr>
          <p:cNvPr id="12" name="TextBox 11">
            <a:extLst>
              <a:ext uri="{FF2B5EF4-FFF2-40B4-BE49-F238E27FC236}">
                <a16:creationId xmlns:a16="http://schemas.microsoft.com/office/drawing/2014/main" xmlns="" id="{63F33174-F068-834E-92DF-52370AC60B1C}"/>
              </a:ext>
            </a:extLst>
          </p:cNvPr>
          <p:cNvSpPr txBox="1"/>
          <p:nvPr/>
        </p:nvSpPr>
        <p:spPr>
          <a:xfrm>
            <a:off x="0" y="0"/>
            <a:ext cx="11965781" cy="2554545"/>
          </a:xfrm>
          <a:prstGeom prst="rect">
            <a:avLst/>
          </a:prstGeom>
          <a:noFill/>
        </p:spPr>
        <p:txBody>
          <a:bodyPr wrap="square">
            <a:spAutoFit/>
          </a:bodyPr>
          <a:lstStyle/>
          <a:p>
            <a:pPr algn="l"/>
            <a:r>
              <a:rPr lang="ru-RU" sz="1600" b="1" i="0">
                <a:solidFill>
                  <a:srgbClr val="000000"/>
                </a:solidFill>
                <a:effectLst/>
                <a:latin typeface="Roboto" panose="02000000000000000000" pitchFamily="2" charset="0"/>
              </a:rPr>
              <a:t>Кушанья из риса</a:t>
            </a:r>
          </a:p>
          <a:p>
            <a:pPr algn="l"/>
            <a:r>
              <a:rPr lang="ru-RU" sz="1600" b="0" i="0">
                <a:solidFill>
                  <a:srgbClr val="000000"/>
                </a:solidFill>
                <a:effectLst/>
                <a:latin typeface="Helvetica Neue"/>
              </a:rPr>
              <a:t>Самое популярное кушанье из риса — это гохан. Чтобы его сварить, берут в 1,5 раза больше воды, чем риса. Используют низкую толстостенную кастрюлю, готовят, закрыв ее крышкой, пока вода не впитается. Воду не солят, в нее не кладут масло. Гохан едят, посыпав кунжутом.</a:t>
            </a:r>
          </a:p>
          <a:p>
            <a:pPr algn="l"/>
            <a:r>
              <a:rPr lang="ru-RU" sz="1600" b="0" i="0">
                <a:solidFill>
                  <a:srgbClr val="000000"/>
                </a:solidFill>
                <a:effectLst/>
                <a:latin typeface="Helvetica Neue"/>
              </a:rPr>
              <a:t>Еще одно кушанье — отядзукэ,  рис с соусом карри, овощами и мясом. Также там едят рис с яйцом: для этого горячий рис перемешивают с сырым яйцом и соевым соусом.</a:t>
            </a:r>
          </a:p>
          <a:p>
            <a:pPr algn="l"/>
            <a:r>
              <a:rPr lang="ru-RU" sz="1600" b="0" i="0">
                <a:solidFill>
                  <a:srgbClr val="000000"/>
                </a:solidFill>
                <a:effectLst/>
                <a:latin typeface="Helvetica Neue"/>
              </a:rPr>
              <a:t>Рис употребляют еще и таким образом: в него добавляют рубленый омлет или кусочки соленого лосося. Все это заливают горячим бульоном или зеленым чаем.Есть такое блюдо, как рисовые колобки (онигири). Они могут быть с начинкой или без нее. Начинкой могут служить нарезанные лосось или тунец, кусочки жареной курицы с майонезом, квашеные сливы.
Также японцы охотно едят блюдо, напоминающее плов (тяхан). Вместо мяса туда нередко кладут морепродукты.</a:t>
            </a:r>
          </a:p>
        </p:txBody>
      </p:sp>
      <p:sp>
        <p:nvSpPr>
          <p:cNvPr id="13" name="TextBox 12">
            <a:extLst>
              <a:ext uri="{FF2B5EF4-FFF2-40B4-BE49-F238E27FC236}">
                <a16:creationId xmlns:a16="http://schemas.microsoft.com/office/drawing/2014/main" xmlns="" id="{B5E325FD-51CD-DA42-934F-6EE2DD4EA1AA}"/>
              </a:ext>
            </a:extLst>
          </p:cNvPr>
          <p:cNvSpPr txBox="1"/>
          <p:nvPr/>
        </p:nvSpPr>
        <p:spPr>
          <a:xfrm>
            <a:off x="0" y="6219049"/>
            <a:ext cx="1828800" cy="369332"/>
          </a:xfrm>
          <a:prstGeom prst="rect">
            <a:avLst/>
          </a:prstGeom>
          <a:noFill/>
        </p:spPr>
        <p:txBody>
          <a:bodyPr wrap="square" rtlCol="0">
            <a:spAutoFit/>
          </a:bodyPr>
          <a:lstStyle/>
          <a:p>
            <a:pPr algn="l"/>
            <a:r>
              <a:rPr lang="ru-RU"/>
              <a:t>Отядзукэ</a:t>
            </a:r>
          </a:p>
        </p:txBody>
      </p:sp>
      <p:sp>
        <p:nvSpPr>
          <p:cNvPr id="14" name="TextBox 13">
            <a:extLst>
              <a:ext uri="{FF2B5EF4-FFF2-40B4-BE49-F238E27FC236}">
                <a16:creationId xmlns:a16="http://schemas.microsoft.com/office/drawing/2014/main" xmlns="" id="{399E5DEC-60B1-CA47-BABB-DC3A7CFA0011}"/>
              </a:ext>
            </a:extLst>
          </p:cNvPr>
          <p:cNvSpPr txBox="1"/>
          <p:nvPr/>
        </p:nvSpPr>
        <p:spPr>
          <a:xfrm>
            <a:off x="8429625" y="6305916"/>
            <a:ext cx="1828800" cy="369332"/>
          </a:xfrm>
          <a:prstGeom prst="rect">
            <a:avLst/>
          </a:prstGeom>
          <a:noFill/>
        </p:spPr>
        <p:txBody>
          <a:bodyPr wrap="square" rtlCol="0">
            <a:spAutoFit/>
          </a:bodyPr>
          <a:lstStyle/>
          <a:p>
            <a:pPr algn="l"/>
            <a:r>
              <a:rPr lang="ru-RU"/>
              <a:t>Гохан</a:t>
            </a:r>
          </a:p>
        </p:txBody>
      </p:sp>
      <p:sp>
        <p:nvSpPr>
          <p:cNvPr id="15" name="TextBox 14">
            <a:extLst>
              <a:ext uri="{FF2B5EF4-FFF2-40B4-BE49-F238E27FC236}">
                <a16:creationId xmlns:a16="http://schemas.microsoft.com/office/drawing/2014/main" xmlns="" id="{75A6A3C4-9F43-524E-8BC8-B6019F6B270C}"/>
              </a:ext>
            </a:extLst>
          </p:cNvPr>
          <p:cNvSpPr txBox="1"/>
          <p:nvPr/>
        </p:nvSpPr>
        <p:spPr>
          <a:xfrm>
            <a:off x="4656287" y="6281557"/>
            <a:ext cx="1828800" cy="369332"/>
          </a:xfrm>
          <a:prstGeom prst="rect">
            <a:avLst/>
          </a:prstGeom>
          <a:noFill/>
        </p:spPr>
        <p:txBody>
          <a:bodyPr wrap="square" rtlCol="0">
            <a:spAutoFit/>
          </a:bodyPr>
          <a:lstStyle/>
          <a:p>
            <a:pPr algn="l"/>
            <a:r>
              <a:rPr lang="ru-RU"/>
              <a:t>Онигири</a:t>
            </a:r>
          </a:p>
        </p:txBody>
      </p:sp>
    </p:spTree>
    <p:extLst>
      <p:ext uri="{BB962C8B-B14F-4D97-AF65-F5344CB8AC3E}">
        <p14:creationId xmlns:p14="http://schemas.microsoft.com/office/powerpoint/2010/main" val="313180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9C68D4D-B3B3-B047-AA06-FCC2D934B8C9}"/>
              </a:ext>
            </a:extLst>
          </p:cNvPr>
          <p:cNvSpPr>
            <a:spLocks noGrp="1"/>
          </p:cNvSpPr>
          <p:nvPr>
            <p:ph idx="1"/>
          </p:nvPr>
        </p:nvSpPr>
        <p:spPr>
          <a:xfrm>
            <a:off x="0" y="1"/>
            <a:ext cx="11978878" cy="3429000"/>
          </a:xfrm>
        </p:spPr>
        <p:txBody>
          <a:bodyPr>
            <a:normAutofit/>
          </a:bodyPr>
          <a:lstStyle/>
          <a:p>
            <a:r>
              <a:rPr lang="ru-RU" sz="1600" b="1" i="0">
                <a:solidFill>
                  <a:srgbClr val="000000"/>
                </a:solidFill>
                <a:effectLst/>
                <a:latin typeface="Roboto" panose="02000000000000000000" pitchFamily="2" charset="0"/>
              </a:rPr>
              <a:t>Кушанья, приготовленные из сырой рыбы</a:t>
            </a:r>
          </a:p>
          <a:p>
            <a:r>
              <a:rPr lang="ru-RU" sz="1600" b="0" i="0">
                <a:solidFill>
                  <a:srgbClr val="000000"/>
                </a:solidFill>
                <a:effectLst/>
                <a:latin typeface="Helvetica Neue"/>
              </a:rPr>
              <a:t>Наряду с рисом, в повседневном рационе видное место занимают рецепты блюд из сырой рыбы. Термическую обработку здесь, как правило, не применяют, или используют ее минимально.</a:t>
            </a:r>
          </a:p>
          <a:p>
            <a:r>
              <a:rPr lang="ru-RU" sz="1600" b="0" i="0">
                <a:solidFill>
                  <a:srgbClr val="000000"/>
                </a:solidFill>
                <a:effectLst/>
                <a:latin typeface="Helvetica Neue"/>
              </a:rPr>
              <a:t>Самым известным таким кушаньем являются суши. На сваренный рис кладут кусочек рыбы или креветки и оборачивают полоской водорослей. Поверх добавляют морепродукты, или икру с овощами. Дополнением к суши служат соевый соус, горчица васаби, маринованный имбирь.</a:t>
            </a:r>
          </a:p>
          <a:p>
            <a:r>
              <a:rPr lang="ru-RU" sz="1600" b="0" i="0">
                <a:solidFill>
                  <a:srgbClr val="000000"/>
                </a:solidFill>
                <a:effectLst/>
                <a:latin typeface="Helvetica Neue"/>
              </a:rPr>
              <a:t>Еще одно популярное блюдо — роллы. Рис и кусочки морепродуктов слоями кладут на лист водорослей, затем скатывают рулетом и режут поперек на куски.</a:t>
            </a:r>
          </a:p>
          <a:p>
            <a:r>
              <a:rPr lang="ru-RU" sz="1600" b="0" i="0">
                <a:solidFill>
                  <a:srgbClr val="000000"/>
                </a:solidFill>
                <a:effectLst/>
                <a:latin typeface="Helvetica Neue"/>
              </a:rPr>
              <a:t>Другое распространенное кушанье — сашими. В этом случае тоненько нарезают сырого кальмара, осьминога или рыбу и подают с белым редисом, нашинкованным соломкой. К блюду также подают соевый соус и горчицу васаби.</a:t>
            </a:r>
          </a:p>
        </p:txBody>
      </p:sp>
      <p:pic>
        <p:nvPicPr>
          <p:cNvPr id="4" name="Рисунок 4">
            <a:extLst>
              <a:ext uri="{FF2B5EF4-FFF2-40B4-BE49-F238E27FC236}">
                <a16:creationId xmlns:a16="http://schemas.microsoft.com/office/drawing/2014/main" xmlns="" id="{EA162F13-E77D-0241-AC62-BD0BB62EA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08" y="3196826"/>
            <a:ext cx="3997925" cy="3125392"/>
          </a:xfrm>
          <a:prstGeom prst="rect">
            <a:avLst/>
          </a:prstGeom>
        </p:spPr>
      </p:pic>
      <p:pic>
        <p:nvPicPr>
          <p:cNvPr id="5" name="Рисунок 5">
            <a:extLst>
              <a:ext uri="{FF2B5EF4-FFF2-40B4-BE49-F238E27FC236}">
                <a16:creationId xmlns:a16="http://schemas.microsoft.com/office/drawing/2014/main" xmlns="" id="{914A1033-7C42-C244-8750-76EC2E784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492" y="3196826"/>
            <a:ext cx="3750471" cy="3125392"/>
          </a:xfrm>
          <a:prstGeom prst="rect">
            <a:avLst/>
          </a:prstGeom>
        </p:spPr>
      </p:pic>
      <p:pic>
        <p:nvPicPr>
          <p:cNvPr id="6" name="Рисунок 6">
            <a:extLst>
              <a:ext uri="{FF2B5EF4-FFF2-40B4-BE49-F238E27FC236}">
                <a16:creationId xmlns:a16="http://schemas.microsoft.com/office/drawing/2014/main" xmlns="" id="{F8ECF5EE-8B32-6843-BBF6-78578B996F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2467" y="3259334"/>
            <a:ext cx="3750470" cy="2973588"/>
          </a:xfrm>
          <a:prstGeom prst="rect">
            <a:avLst/>
          </a:prstGeom>
        </p:spPr>
      </p:pic>
      <p:sp>
        <p:nvSpPr>
          <p:cNvPr id="8" name="TextBox 7">
            <a:extLst>
              <a:ext uri="{FF2B5EF4-FFF2-40B4-BE49-F238E27FC236}">
                <a16:creationId xmlns:a16="http://schemas.microsoft.com/office/drawing/2014/main" xmlns="" id="{A53E2C3E-57F9-3E40-B3BF-29A844B37140}"/>
              </a:ext>
            </a:extLst>
          </p:cNvPr>
          <p:cNvSpPr txBox="1"/>
          <p:nvPr/>
        </p:nvSpPr>
        <p:spPr>
          <a:xfrm>
            <a:off x="8512467" y="6488667"/>
            <a:ext cx="1828800" cy="369332"/>
          </a:xfrm>
          <a:prstGeom prst="rect">
            <a:avLst/>
          </a:prstGeom>
          <a:noFill/>
        </p:spPr>
        <p:txBody>
          <a:bodyPr wrap="square" rtlCol="0">
            <a:spAutoFit/>
          </a:bodyPr>
          <a:lstStyle/>
          <a:p>
            <a:pPr algn="l"/>
            <a:r>
              <a:rPr lang="ru-RU"/>
              <a:t>Сашими</a:t>
            </a:r>
          </a:p>
        </p:txBody>
      </p:sp>
      <p:sp>
        <p:nvSpPr>
          <p:cNvPr id="9" name="TextBox 8">
            <a:extLst>
              <a:ext uri="{FF2B5EF4-FFF2-40B4-BE49-F238E27FC236}">
                <a16:creationId xmlns:a16="http://schemas.microsoft.com/office/drawing/2014/main" xmlns="" id="{405A1FF3-F7F9-A84C-8A50-8D86DBA0210A}"/>
              </a:ext>
            </a:extLst>
          </p:cNvPr>
          <p:cNvSpPr txBox="1"/>
          <p:nvPr/>
        </p:nvSpPr>
        <p:spPr>
          <a:xfrm>
            <a:off x="4267200" y="6441160"/>
            <a:ext cx="1828800" cy="369332"/>
          </a:xfrm>
          <a:prstGeom prst="rect">
            <a:avLst/>
          </a:prstGeom>
          <a:noFill/>
        </p:spPr>
        <p:txBody>
          <a:bodyPr wrap="square" rtlCol="0">
            <a:spAutoFit/>
          </a:bodyPr>
          <a:lstStyle/>
          <a:p>
            <a:pPr algn="l"/>
            <a:r>
              <a:rPr lang="ru-RU"/>
              <a:t>Роллы</a:t>
            </a:r>
          </a:p>
        </p:txBody>
      </p:sp>
      <p:sp>
        <p:nvSpPr>
          <p:cNvPr id="10" name="TextBox 9">
            <a:extLst>
              <a:ext uri="{FF2B5EF4-FFF2-40B4-BE49-F238E27FC236}">
                <a16:creationId xmlns:a16="http://schemas.microsoft.com/office/drawing/2014/main" xmlns="" id="{87A7410C-8713-C649-A6AC-5F83FB95BB53}"/>
              </a:ext>
            </a:extLst>
          </p:cNvPr>
          <p:cNvSpPr txBox="1"/>
          <p:nvPr/>
        </p:nvSpPr>
        <p:spPr>
          <a:xfrm>
            <a:off x="62508" y="6441160"/>
            <a:ext cx="1828800" cy="369332"/>
          </a:xfrm>
          <a:prstGeom prst="rect">
            <a:avLst/>
          </a:prstGeom>
          <a:noFill/>
        </p:spPr>
        <p:txBody>
          <a:bodyPr wrap="square" rtlCol="0">
            <a:spAutoFit/>
          </a:bodyPr>
          <a:lstStyle/>
          <a:p>
            <a:pPr algn="l"/>
            <a:r>
              <a:rPr lang="ru-RU"/>
              <a:t>Суши</a:t>
            </a:r>
          </a:p>
        </p:txBody>
      </p:sp>
    </p:spTree>
    <p:extLst>
      <p:ext uri="{BB962C8B-B14F-4D97-AF65-F5344CB8AC3E}">
        <p14:creationId xmlns:p14="http://schemas.microsoft.com/office/powerpoint/2010/main" val="106085896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1661</Words>
  <Application>Microsoft Office PowerPoint</Application>
  <PresentationFormat>Произвольный</PresentationFormat>
  <Paragraphs>90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Японское питание — секрет долготы жизни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Японское питание — секрет долготы жизни </dc:title>
  <dc:creator>79871064055</dc:creator>
  <cp:lastModifiedBy>Lidiya_Anatolevna</cp:lastModifiedBy>
  <cp:revision>17</cp:revision>
  <dcterms:created xsi:type="dcterms:W3CDTF">2021-11-12T10:27:56Z</dcterms:created>
  <dcterms:modified xsi:type="dcterms:W3CDTF">2022-05-05T09:23:04Z</dcterms:modified>
</cp:coreProperties>
</file>